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78" r:id="rId8"/>
    <p:sldId id="280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FD66-0F09-48B8-A1E9-441F1146D047}" type="datetimeFigureOut">
              <a:rPr lang="hu-HU" smtClean="0"/>
              <a:pPr/>
              <a:t>2017. 06. 13.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4DF1A-EBF9-41E9-A68E-24196139F3CA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9198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FD66-0F09-48B8-A1E9-441F1146D047}" type="datetimeFigureOut">
              <a:rPr lang="hu-HU" smtClean="0"/>
              <a:pPr/>
              <a:t>2017. 06. 13.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4DF1A-EBF9-41E9-A68E-24196139F3C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375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FD66-0F09-48B8-A1E9-441F1146D047}" type="datetimeFigureOut">
              <a:rPr lang="hu-HU" smtClean="0"/>
              <a:pPr/>
              <a:t>2017. 06. 13.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4DF1A-EBF9-41E9-A68E-24196139F3C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6709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FD66-0F09-48B8-A1E9-441F1146D047}" type="datetimeFigureOut">
              <a:rPr lang="hu-HU" smtClean="0"/>
              <a:pPr/>
              <a:t>2017. 06. 13.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4DF1A-EBF9-41E9-A68E-24196139F3C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0805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FD66-0F09-48B8-A1E9-441F1146D047}" type="datetimeFigureOut">
              <a:rPr lang="hu-HU" smtClean="0"/>
              <a:pPr/>
              <a:t>2017. 06. 13.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4DF1A-EBF9-41E9-A68E-24196139F3CA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3519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FD66-0F09-48B8-A1E9-441F1146D047}" type="datetimeFigureOut">
              <a:rPr lang="hu-HU" smtClean="0"/>
              <a:pPr/>
              <a:t>2017. 06. 13.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4DF1A-EBF9-41E9-A68E-24196139F3C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6832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FD66-0F09-48B8-A1E9-441F1146D047}" type="datetimeFigureOut">
              <a:rPr lang="hu-HU" smtClean="0"/>
              <a:pPr/>
              <a:t>2017. 06. 13.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4DF1A-EBF9-41E9-A68E-24196139F3C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9407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FD66-0F09-48B8-A1E9-441F1146D047}" type="datetimeFigureOut">
              <a:rPr lang="hu-HU" smtClean="0"/>
              <a:pPr/>
              <a:t>2017. 06. 13.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4DF1A-EBF9-41E9-A68E-24196139F3C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9751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FD66-0F09-48B8-A1E9-441F1146D047}" type="datetimeFigureOut">
              <a:rPr lang="hu-HU" smtClean="0"/>
              <a:pPr/>
              <a:t>2017. 06. 13.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4DF1A-EBF9-41E9-A68E-24196139F3C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2517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822FD66-0F09-48B8-A1E9-441F1146D047}" type="datetimeFigureOut">
              <a:rPr lang="hu-HU" smtClean="0"/>
              <a:pPr/>
              <a:t>2017. 06. 13.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E4DF1A-EBF9-41E9-A68E-24196139F3C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4663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FD66-0F09-48B8-A1E9-441F1146D047}" type="datetimeFigureOut">
              <a:rPr lang="hu-HU" smtClean="0"/>
              <a:pPr/>
              <a:t>2017. 06. 13.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4DF1A-EBF9-41E9-A68E-24196139F3C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4726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822FD66-0F09-48B8-A1E9-441F1146D047}" type="datetimeFigureOut">
              <a:rPr lang="hu-HU" smtClean="0"/>
              <a:pPr/>
              <a:t>2017. 06. 13.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AE4DF1A-EBF9-41E9-A68E-24196139F3CA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151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ozterkep.hu/~/28657/Tarjani_kalvaria_Tarjan_1850.html" TargetMode="External"/><Relationship Id="rId2" Type="http://schemas.openxmlformats.org/officeDocument/2006/relationships/hyperlink" Target="http://www.gerecsekincsei.hu/hu/kultura/muemleke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ozterkep.hu/~/28651/Tarjani_kalvaria_stacioinak_dombormuvei_Tarjan_2004.html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4.bp.blogspot.com/-faq_GduWt2Y/UYK0l4WOFmI/AAAAAAAAWOQ/_VFLFdtjMvU/s1600/Tarj%C3%A1n1.JPG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19141843_1916334745282096_1416900599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48714" y="667265"/>
            <a:ext cx="9613556" cy="1293340"/>
          </a:xfrm>
        </p:spPr>
        <p:txBody>
          <a:bodyPr>
            <a:normAutofit/>
          </a:bodyPr>
          <a:lstStyle/>
          <a:p>
            <a:r>
              <a:rPr lang="hu-HU" dirty="0" smtClean="0"/>
              <a:t>Tarjáni kálvária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56951" y="4842798"/>
            <a:ext cx="9634452" cy="1146110"/>
          </a:xfrm>
        </p:spPr>
        <p:txBody>
          <a:bodyPr/>
          <a:lstStyle/>
          <a:p>
            <a:r>
              <a:rPr lang="hu-HU" dirty="0" smtClean="0">
                <a:solidFill>
                  <a:schemeClr val="bg1"/>
                </a:solidFill>
              </a:rPr>
              <a:t>Készítette: 8.a </a:t>
            </a:r>
          </a:p>
          <a:p>
            <a:r>
              <a:rPr lang="hu-HU" dirty="0" smtClean="0">
                <a:solidFill>
                  <a:schemeClr val="bg1"/>
                </a:solidFill>
              </a:rPr>
              <a:t>2017.06.12.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944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2. stáció: Jézus vállára veszi a keresztet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8424" y="1737360"/>
            <a:ext cx="6246388" cy="416759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722915" y="5904950"/>
            <a:ext cx="4271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Készíttette: Harmath Zoltán és családja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26040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3. stáció: Jézus először esik el a kereszttel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7591" y="1737360"/>
            <a:ext cx="6021438" cy="392116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867184" y="5658521"/>
            <a:ext cx="4180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Készíttette: Reiner János és családja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44500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4. stáció: Jézus édesanyjával találkozik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7520" y="1775922"/>
            <a:ext cx="6275856" cy="417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18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5. stáció: </a:t>
            </a:r>
            <a:r>
              <a:rPr lang="hu-HU" dirty="0" err="1" smtClean="0"/>
              <a:t>Cirenei</a:t>
            </a:r>
            <a:r>
              <a:rPr lang="hu-HU" dirty="0" smtClean="0"/>
              <a:t> Simon segít Jézusnak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1466" y="1737360"/>
            <a:ext cx="6025054" cy="416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04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6. stáció: Veronika kendőt nyújt Jézusnak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2540" y="1765547"/>
            <a:ext cx="5314889" cy="371617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076617" y="5839098"/>
            <a:ext cx="5655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Készíttette: Dr. Hatos Rudolf és felesége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09161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7. stáció: Jézus másodszor esik el a kereszttel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9033" y="1737361"/>
            <a:ext cx="5990816" cy="422712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295608" y="5964480"/>
            <a:ext cx="5661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Készíttette: </a:t>
            </a:r>
            <a:r>
              <a:rPr lang="hu-HU" dirty="0" err="1" smtClean="0"/>
              <a:t>Izeli</a:t>
            </a:r>
            <a:r>
              <a:rPr lang="hu-HU" dirty="0" smtClean="0"/>
              <a:t> István és családja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72469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8. stáció: Jézus vigasztalja a síró asszonyokat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5294" y="1737360"/>
            <a:ext cx="5884522" cy="3944983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187338" y="5930537"/>
            <a:ext cx="6740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Készíttette: </a:t>
            </a:r>
            <a:r>
              <a:rPr lang="hu-HU" dirty="0" err="1" smtClean="0"/>
              <a:t>Klinger</a:t>
            </a:r>
            <a:r>
              <a:rPr lang="hu-HU" dirty="0" smtClean="0"/>
              <a:t> Lőrinc és családja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08186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9. stáció: Jézus harmadszor esik el a kereszttel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5503" y="1737360"/>
            <a:ext cx="5870748" cy="4133006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443069" y="5904411"/>
            <a:ext cx="530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Készíttette: </a:t>
            </a:r>
            <a:r>
              <a:rPr lang="hu-HU" dirty="0" err="1" smtClean="0"/>
              <a:t>Palatin</a:t>
            </a:r>
            <a:r>
              <a:rPr lang="hu-HU" dirty="0" smtClean="0"/>
              <a:t> Imre és családja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31242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10. stáció: Jézust megfosztják ruháitól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3851" y="1737360"/>
            <a:ext cx="6565257" cy="413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00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11. stáció: Jézust keresztre feszítik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3839" y="1737360"/>
            <a:ext cx="6024319" cy="4135093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196045" y="6018784"/>
            <a:ext cx="5799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Készíttette: Martin Mihály és családja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40539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Tarján - kálvária</a:t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 smtClean="0"/>
              <a:t>A tarjáni kálváriát az 1850-es években emelték, a település meredek domboldalába. A kálváriakeresztek mellett állva belátni az egész községet.</a:t>
            </a:r>
          </a:p>
          <a:p>
            <a:r>
              <a:rPr lang="hu-HU" dirty="0" smtClean="0"/>
              <a:t>A településre az 1730-as évek pestisjárványa miatt megfogyatkozott népesség pótlására gróf Esterházy József 1737-ben 40 katolikus családot telepített Németország déli és középső részéről. A kálvária építés szokását a betelepített német lakosság hozta magával.</a:t>
            </a:r>
          </a:p>
          <a:p>
            <a:r>
              <a:rPr lang="hu-HU" dirty="0" smtClean="0"/>
              <a:t>A második világháború idején teljesen lepusztult, egy archív képeslap tanúsága szerint az innen készült látképen a kálvária stációi néhány kivételével ledőlve hevertek.</a:t>
            </a:r>
          </a:p>
          <a:p>
            <a:r>
              <a:rPr lang="hu-HU" dirty="0" smtClean="0"/>
              <a:t>A stációkat 1985-ben ideiglenesen állították helyre, majd 2003-2004-ben összefogással felújították, helyi családok adományának és a Tarjánért Baráti Kör szervezésének, munkájának köszönhetően így újjáépült. 2004 nyarán fejezték be a felújítási munkálatokat. A tizennégy stáció képházából tizenhárom új, a tizennegyedik pedig az egyik eredeti képház. Az új képházak műkőből készültek, az eredeti valószínűleg mészkőből lehet, de a festés miatt ezt nem lehet megállapítani.</a:t>
            </a:r>
          </a:p>
          <a:p>
            <a:pPr marL="0" indent="0">
              <a:buNone/>
            </a:pPr>
            <a:r>
              <a:rPr lang="hu-HU" dirty="0" smtClean="0"/>
              <a:t> A stációkat </a:t>
            </a:r>
            <a:r>
              <a:rPr lang="hu-HU" dirty="0"/>
              <a:t>a tarjáni kötődésű, budapesti keramikus, Szabó Kata készítette</a:t>
            </a:r>
            <a:r>
              <a:rPr lang="hu-HU" dirty="0" smtClean="0"/>
              <a:t>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11933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12. stáció: Jézus meghal a kereszten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9783" y="1737360"/>
            <a:ext cx="5632434" cy="4118435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279783" y="6048103"/>
            <a:ext cx="5825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Készíttette: </a:t>
            </a:r>
            <a:r>
              <a:rPr lang="hu-HU" dirty="0" err="1" smtClean="0"/>
              <a:t>Familie</a:t>
            </a:r>
            <a:r>
              <a:rPr lang="hu-HU" dirty="0" smtClean="0"/>
              <a:t> Bauer und Reiter </a:t>
            </a:r>
            <a:r>
              <a:rPr lang="hu-HU" dirty="0" err="1" smtClean="0"/>
              <a:t>Crailsheim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333020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13. stáció: Jézust leveszik a keresztről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6151" y="1737360"/>
            <a:ext cx="5981094" cy="427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81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14. stáció: Jézust eltemetik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8417" y="1737360"/>
            <a:ext cx="5776125" cy="418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75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Felhasznált források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u="sng" dirty="0" smtClean="0">
                <a:hlinkClick r:id="rId2"/>
              </a:rPr>
              <a:t>http</a:t>
            </a:r>
            <a:r>
              <a:rPr lang="hu-HU" u="sng" dirty="0">
                <a:hlinkClick r:id="rId2"/>
              </a:rPr>
              <a:t>://</a:t>
            </a:r>
            <a:r>
              <a:rPr lang="hu-HU" u="sng" dirty="0" smtClean="0">
                <a:hlinkClick r:id="rId2"/>
              </a:rPr>
              <a:t>www.gerecsekincsei.hu/hu/kultura/muemlekek</a:t>
            </a:r>
            <a:endParaRPr lang="hu-HU" u="sng" dirty="0" smtClean="0"/>
          </a:p>
          <a:p>
            <a:r>
              <a:rPr lang="hu-HU" dirty="0" smtClean="0"/>
              <a:t>Anton </a:t>
            </a:r>
            <a:r>
              <a:rPr lang="hu-HU" dirty="0" err="1" smtClean="0"/>
              <a:t>Tressel</a:t>
            </a:r>
            <a:r>
              <a:rPr lang="hu-HU" dirty="0" smtClean="0"/>
              <a:t>: Tarján – Képek, nevek, események (Tarian - </a:t>
            </a:r>
            <a:r>
              <a:rPr lang="hu-HU" dirty="0" err="1" smtClean="0"/>
              <a:t>Bilder</a:t>
            </a:r>
            <a:r>
              <a:rPr lang="hu-HU" dirty="0" smtClean="0"/>
              <a:t>, </a:t>
            </a:r>
            <a:r>
              <a:rPr lang="hu-HU" dirty="0" err="1" smtClean="0"/>
              <a:t>Namen</a:t>
            </a:r>
            <a:r>
              <a:rPr lang="hu-HU" dirty="0" smtClean="0"/>
              <a:t>, </a:t>
            </a:r>
            <a:r>
              <a:rPr lang="hu-HU" dirty="0" err="1" smtClean="0"/>
              <a:t>Ereignisse</a:t>
            </a:r>
            <a:r>
              <a:rPr lang="hu-HU" dirty="0" smtClean="0"/>
              <a:t>)</a:t>
            </a:r>
          </a:p>
          <a:p>
            <a:r>
              <a:rPr lang="hu-HU" dirty="0" smtClean="0">
                <a:hlinkClick r:id="rId3"/>
              </a:rPr>
              <a:t>https://www.kozterkep.hu/~/28657/Tarjani_kalvaria_Tarjan_1850.html</a:t>
            </a:r>
            <a:endParaRPr lang="hu-HU" dirty="0" smtClean="0"/>
          </a:p>
          <a:p>
            <a:r>
              <a:rPr lang="hu-HU" dirty="0" smtClean="0">
                <a:hlinkClick r:id="rId4"/>
              </a:rPr>
              <a:t>https://www.kozterkep.hu/~/28651/Tarjani_kalvaria_stacioinak_dombormuvei_Tarjan_2004.html</a:t>
            </a:r>
            <a:endParaRPr lang="hu-HU" dirty="0" smtClean="0"/>
          </a:p>
          <a:p>
            <a:r>
              <a:rPr lang="hu-HU" dirty="0" err="1" smtClean="0"/>
              <a:t>Jelli</a:t>
            </a:r>
            <a:r>
              <a:rPr lang="hu-HU" dirty="0" smtClean="0"/>
              <a:t> János visszaemlékezései</a:t>
            </a: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09084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A kálvária felújítása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dirty="0" smtClean="0"/>
              <a:t>A magyarországi németek közismert vallásosságához a XIII. század óta a templom és kápolna mellett a kálváriahegy is hozzátartozik. Alig van egy </a:t>
            </a:r>
            <a:r>
              <a:rPr lang="hu-HU" dirty="0" smtClean="0"/>
              <a:t>német lakta </a:t>
            </a:r>
            <a:r>
              <a:rPr lang="hu-HU" dirty="0" smtClean="0"/>
              <a:t>község Magyarországon, amelyben ne lenne kálvária. </a:t>
            </a:r>
          </a:p>
          <a:p>
            <a:pPr marL="0" indent="0">
              <a:buNone/>
            </a:pPr>
            <a:r>
              <a:rPr lang="hu-HU" dirty="0" smtClean="0"/>
              <a:t>A háborús károkat a tarjáni kálvárián az 1945 utáni német és egyház ellenes hangulat valamint az anyagi javak hiánya miatt nem lehetett helyrehozni. Ami a front kétszeri átvonulásakor nem ment tönkre azt az ateisták által  felbujtott fiatalok akarattal romboltak szét. Az ateizmus terjedésével a falu kálváriája majdnem teljesen tönkrement. A szocialista uralom vége felé az 1990-ig már csak egy stáció külseje és a nagy kereszt egy része maradt fenn.</a:t>
            </a:r>
          </a:p>
          <a:p>
            <a:pPr marL="0" indent="0">
              <a:buNone/>
            </a:pPr>
            <a:r>
              <a:rPr lang="hu-HU" dirty="0"/>
              <a:t>Több mint tíz évnek kellett elmúlnia, míg a Tarjáni Baráti Kör 2003-ban elhatározta, hogy pénzt gyűjt a stációk helyrehozásához. </a:t>
            </a:r>
          </a:p>
          <a:p>
            <a:pPr marL="0" indent="0">
              <a:buNone/>
            </a:pPr>
            <a:r>
              <a:rPr lang="hu-HU" dirty="0"/>
              <a:t>Ez a magánkezdeményezés ugyanolyan eredményes volt, mint előtte a gyűjtések a templom többszöri helyreállítására. A kálvária újjáépítése, a tarjáni hívőknek és németországi adakozóknak köszönhető. Az adakozókészség olyan nagy volt, hogy nem mindenkinek jutott egy stáció, ezért több család közösen finanszírozott egy stációt.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25705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Felújítás II.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dirty="0" smtClean="0">
                <a:solidFill>
                  <a:schemeClr val="tx1"/>
                </a:solidFill>
              </a:rPr>
              <a:t>A munkálatoknál vezető szerepet játszott a Tarjáni Baráti Kör </a:t>
            </a:r>
            <a:r>
              <a:rPr lang="hu-HU" dirty="0" err="1" smtClean="0">
                <a:solidFill>
                  <a:schemeClr val="tx1"/>
                </a:solidFill>
              </a:rPr>
              <a:t>Jelli</a:t>
            </a:r>
            <a:r>
              <a:rPr lang="hu-HU" dirty="0" smtClean="0">
                <a:solidFill>
                  <a:schemeClr val="tx1"/>
                </a:solidFill>
              </a:rPr>
              <a:t> János elnök és Fülöp István polgármester vezetésével. Ők – sok más segítővel együtt – sok ingyenes munkaórát teljesítettek és így nagyban hozzájárultak ennek vallásos emlékműnek sikeres rekonstruálásához.</a:t>
            </a:r>
          </a:p>
          <a:p>
            <a:pPr marL="0" indent="0">
              <a:buNone/>
            </a:pPr>
            <a:r>
              <a:rPr lang="hu-HU" dirty="0" smtClean="0">
                <a:solidFill>
                  <a:schemeClr val="tx1"/>
                </a:solidFill>
              </a:rPr>
              <a:t>Az ünnepi felszentelésen 2004. augusztus 20-án – amelyet Szabó Zoltán plébános celebrált – bel- és külföldről 300-400 személy vett részt.</a:t>
            </a:r>
          </a:p>
          <a:p>
            <a:pPr marL="0" indent="0">
              <a:buNone/>
            </a:pPr>
            <a:r>
              <a:rPr lang="hu-HU" dirty="0">
                <a:solidFill>
                  <a:schemeClr val="tx1"/>
                </a:solidFill>
              </a:rPr>
              <a:t>Jóllehet a szervezők nagy súlyt fektettek arra, hogy a felújításnál a stációk és a keresztek a </a:t>
            </a:r>
            <a:r>
              <a:rPr lang="hu-HU" dirty="0" smtClean="0">
                <a:solidFill>
                  <a:schemeClr val="tx1"/>
                </a:solidFill>
              </a:rPr>
              <a:t>régi </a:t>
            </a:r>
            <a:r>
              <a:rPr lang="hu-HU" dirty="0">
                <a:solidFill>
                  <a:schemeClr val="tx1"/>
                </a:solidFill>
              </a:rPr>
              <a:t>minták szerint készüljenek. Ez a maradványok alapján nagyban sikerült is, annak ellenére, hogy néprajzkutatókat nem vontak be a munkába. </a:t>
            </a:r>
          </a:p>
          <a:p>
            <a:pPr marL="0" indent="0">
              <a:buNone/>
            </a:pPr>
            <a:r>
              <a:rPr lang="hu-HU" dirty="0">
                <a:solidFill>
                  <a:schemeClr val="tx1"/>
                </a:solidFill>
              </a:rPr>
              <a:t>Nagy kár, hogy az eredeti keresztre feszítési </a:t>
            </a:r>
            <a:r>
              <a:rPr lang="hu-HU" dirty="0" smtClean="0">
                <a:solidFill>
                  <a:schemeClr val="tx1"/>
                </a:solidFill>
              </a:rPr>
              <a:t>jeleneteket </a:t>
            </a:r>
            <a:r>
              <a:rPr lang="hu-HU" dirty="0">
                <a:solidFill>
                  <a:schemeClr val="tx1"/>
                </a:solidFill>
              </a:rPr>
              <a:t>és a német feliratokat nem lehetett átmenteni, mert róluk nem léteznek </a:t>
            </a:r>
            <a:r>
              <a:rPr lang="hu-HU" dirty="0" smtClean="0">
                <a:solidFill>
                  <a:schemeClr val="tx1"/>
                </a:solidFill>
              </a:rPr>
              <a:t>fényképfelvételek.</a:t>
            </a:r>
          </a:p>
          <a:p>
            <a:pPr marL="0" indent="0">
              <a:buNone/>
            </a:pPr>
            <a:r>
              <a:rPr lang="hu-HU" dirty="0" smtClean="0">
                <a:solidFill>
                  <a:schemeClr val="tx1"/>
                </a:solidFill>
              </a:rPr>
              <a:t>A </a:t>
            </a:r>
            <a:r>
              <a:rPr lang="hu-HU" dirty="0">
                <a:solidFill>
                  <a:schemeClr val="tx1"/>
                </a:solidFill>
              </a:rPr>
              <a:t>stációk és a kerítés készítésének költségét a falu lakosainak személyenként 100. 000 Ft-os adományaiból és német támogatással egy hét alatt gyűjtötték össze.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39573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 smtClean="0"/>
              <a:t>Jelli</a:t>
            </a:r>
            <a:r>
              <a:rPr lang="hu-HU" dirty="0" smtClean="0"/>
              <a:t> János beszéde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 smtClean="0"/>
              <a:t>Kivonat </a:t>
            </a:r>
            <a:r>
              <a:rPr lang="hu-HU" dirty="0" err="1" smtClean="0"/>
              <a:t>Jelli</a:t>
            </a:r>
            <a:r>
              <a:rPr lang="hu-HU" dirty="0" smtClean="0"/>
              <a:t> János, a Baráti kör elnökének ünnepi beszédéből a kálvária felszentelése alkalmából:</a:t>
            </a:r>
          </a:p>
          <a:p>
            <a:endParaRPr lang="hu-HU" dirty="0"/>
          </a:p>
          <a:p>
            <a:pPr marL="0" indent="0">
              <a:buNone/>
            </a:pPr>
            <a:r>
              <a:rPr lang="hu-HU" i="1" dirty="0" smtClean="0"/>
              <a:t>,,(…) Nagy nap ez a mai Tarján életében, nem csak azért mert kálváriát szentelhetünk, hanem azért, mert ez a kegyeleti hely példát mutat nekünk az összefogásról, barátságról és szeretetről. </a:t>
            </a:r>
          </a:p>
          <a:p>
            <a:pPr marL="0" indent="0">
              <a:buNone/>
            </a:pPr>
            <a:r>
              <a:rPr lang="hu-HU" i="1" dirty="0" smtClean="0"/>
              <a:t>Fenn a keresztek és a stációk falunk minden pontjáról, ha akarjuk, jól láthatók. Kérésem és </a:t>
            </a:r>
            <a:r>
              <a:rPr lang="hu-HU" i="1" dirty="0" err="1" smtClean="0"/>
              <a:t>ajánlatom</a:t>
            </a:r>
            <a:r>
              <a:rPr lang="hu-HU" i="1" dirty="0" smtClean="0"/>
              <a:t> mindannyiunkhoz, ha valamelyünket öröm vagy bánat, netán kilátástalanság vagy betegség ér, egy pillanatra tekintsen ide fel, és jusson eszünkbe, hogy Jézus Krisztus azért szenvedett és halt meg a kereszten, hogy mi bűntelen, reményekkel teli, élhető életet éljünk. </a:t>
            </a:r>
          </a:p>
        </p:txBody>
      </p:sp>
    </p:spTree>
    <p:extLst>
      <p:ext uri="{BB962C8B-B14F-4D97-AF65-F5344CB8AC3E}">
        <p14:creationId xmlns:p14="http://schemas.microsoft.com/office/powerpoint/2010/main" val="1514343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 smtClean="0"/>
              <a:t>Jelli</a:t>
            </a:r>
            <a:r>
              <a:rPr lang="hu-HU" dirty="0" smtClean="0"/>
              <a:t> János beszéde II.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i="1" dirty="0" smtClean="0"/>
              <a:t>XVII. Századi elődeink, akik ezt a helyet kiválasztották, és először építették meg ezt a kálváriát, most bizonyára büszkék a XXI. századi utódaikra, hisz láthatják, hogy munkájukat és szellemiségüket megértettük, megbecsüljük, hisz erre az értékrendre ma jobban szükség van, mint valaha. </a:t>
            </a:r>
          </a:p>
          <a:p>
            <a:pPr marL="0" indent="0">
              <a:buNone/>
            </a:pPr>
            <a:r>
              <a:rPr lang="hu-HU" i="1" dirty="0" smtClean="0"/>
              <a:t>Hogy miért csak most tudtuk rendbe tenni az immár fél évszázada romokban heverő kegyhelyet? Bizonyára </a:t>
            </a:r>
            <a:r>
              <a:rPr lang="hu-HU" i="1" dirty="0" err="1" smtClean="0"/>
              <a:t>nagyapáink</a:t>
            </a:r>
            <a:r>
              <a:rPr lang="hu-HU" i="1" dirty="0" smtClean="0"/>
              <a:t> és apáink is megtették volna, ha a kor és a történelem ezt engedte volna. Igen összefogásról szól a kálvária története, hiszen teljes mértékben közadakozásból épült. (…)”</a:t>
            </a:r>
          </a:p>
        </p:txBody>
      </p:sp>
    </p:spTree>
    <p:extLst>
      <p:ext uri="{BB962C8B-B14F-4D97-AF65-F5344CB8AC3E}">
        <p14:creationId xmlns:p14="http://schemas.microsoft.com/office/powerpoint/2010/main" val="4168276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Bejárat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1845825"/>
            <a:ext cx="3950042" cy="284403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860" y="1845826"/>
            <a:ext cx="4280767" cy="284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06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Keresztek, stációk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3680" y="1737361"/>
            <a:ext cx="4456777" cy="333723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184" y="1737360"/>
            <a:ext cx="5522496" cy="33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38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1. stáció: Pilátus halálra ítéli Jézust</a:t>
            </a:r>
            <a:endParaRPr lang="hu-HU" dirty="0"/>
          </a:p>
        </p:txBody>
      </p:sp>
      <p:pic>
        <p:nvPicPr>
          <p:cNvPr id="4" name="Tartalom helye 3" descr="http://4.bp.blogspot.com/-faq_GduWt2Y/UYK0l4WOFmI/AAAAAAAAWOQ/_VFLFdtjMvU/s400/Tarj%25C3%25A1n1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319" y="1737360"/>
            <a:ext cx="6581504" cy="39319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zövegdoboz 4"/>
          <p:cNvSpPr txBox="1"/>
          <p:nvPr/>
        </p:nvSpPr>
        <p:spPr>
          <a:xfrm>
            <a:off x="3984171" y="5839097"/>
            <a:ext cx="428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Készíttette: </a:t>
            </a:r>
            <a:r>
              <a:rPr lang="hu-HU" dirty="0" err="1" smtClean="0"/>
              <a:t>Prech</a:t>
            </a:r>
            <a:r>
              <a:rPr lang="hu-HU" dirty="0" smtClean="0"/>
              <a:t>-Schneider-</a:t>
            </a:r>
            <a:r>
              <a:rPr lang="hu-HU" dirty="0" err="1" smtClean="0"/>
              <a:t>Segesdi</a:t>
            </a:r>
            <a:r>
              <a:rPr lang="hu-HU" dirty="0" smtClean="0"/>
              <a:t> család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2994579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ív">
  <a:themeElements>
    <a:clrScheme name="Retrospektív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ív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ív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236</TotalTime>
  <Words>879</Words>
  <Application>Microsoft Office PowerPoint</Application>
  <PresentationFormat>Szélesvásznú</PresentationFormat>
  <Paragraphs>59</Paragraphs>
  <Slides>23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26" baseType="lpstr">
      <vt:lpstr>Calibri</vt:lpstr>
      <vt:lpstr>Calibri Light</vt:lpstr>
      <vt:lpstr>Retrospektív</vt:lpstr>
      <vt:lpstr>Tarjáni kálvária</vt:lpstr>
      <vt:lpstr>Tarján - kálvária </vt:lpstr>
      <vt:lpstr>A kálvária felújítása </vt:lpstr>
      <vt:lpstr>Felújítás II.</vt:lpstr>
      <vt:lpstr>Jelli János beszéde</vt:lpstr>
      <vt:lpstr>Jelli János beszéde II.</vt:lpstr>
      <vt:lpstr>Bejárat</vt:lpstr>
      <vt:lpstr>Keresztek, stációk</vt:lpstr>
      <vt:lpstr>1. stáció: Pilátus halálra ítéli Jézust</vt:lpstr>
      <vt:lpstr>2. stáció: Jézus vállára veszi a keresztet</vt:lpstr>
      <vt:lpstr>3. stáció: Jézus először esik el a kereszttel</vt:lpstr>
      <vt:lpstr>4. stáció: Jézus édesanyjával találkozik</vt:lpstr>
      <vt:lpstr>5. stáció: Cirenei Simon segít Jézusnak</vt:lpstr>
      <vt:lpstr>6. stáció: Veronika kendőt nyújt Jézusnak</vt:lpstr>
      <vt:lpstr>7. stáció: Jézus másodszor esik el a kereszttel</vt:lpstr>
      <vt:lpstr>8. stáció: Jézus vigasztalja a síró asszonyokat</vt:lpstr>
      <vt:lpstr>9. stáció: Jézus harmadszor esik el a kereszttel</vt:lpstr>
      <vt:lpstr>10. stáció: Jézust megfosztják ruháitól</vt:lpstr>
      <vt:lpstr>11. stáció: Jézust keresztre feszítik</vt:lpstr>
      <vt:lpstr>12. stáció: Jézus meghal a kereszten</vt:lpstr>
      <vt:lpstr>13. stáció: Jézust leveszik a keresztről</vt:lpstr>
      <vt:lpstr>14. stáció: Jézust eltemetik</vt:lpstr>
      <vt:lpstr>Felhasznált források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Tanar</dc:creator>
  <cp:lastModifiedBy>Tanar</cp:lastModifiedBy>
  <cp:revision>33</cp:revision>
  <dcterms:created xsi:type="dcterms:W3CDTF">2017-06-12T08:37:51Z</dcterms:created>
  <dcterms:modified xsi:type="dcterms:W3CDTF">2017-06-13T05:54:39Z</dcterms:modified>
</cp:coreProperties>
</file>