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4" r:id="rId3"/>
    <p:sldId id="258" r:id="rId4"/>
    <p:sldId id="270" r:id="rId5"/>
    <p:sldId id="257" r:id="rId6"/>
    <p:sldId id="272" r:id="rId7"/>
    <p:sldId id="273" r:id="rId8"/>
    <p:sldId id="282" r:id="rId9"/>
    <p:sldId id="274" r:id="rId10"/>
    <p:sldId id="263" r:id="rId11"/>
    <p:sldId id="259" r:id="rId12"/>
    <p:sldId id="275" r:id="rId13"/>
    <p:sldId id="262" r:id="rId14"/>
    <p:sldId id="271" r:id="rId15"/>
    <p:sldId id="278" r:id="rId16"/>
    <p:sldId id="285" r:id="rId17"/>
    <p:sldId id="264" r:id="rId18"/>
    <p:sldId id="265" r:id="rId19"/>
    <p:sldId id="280" r:id="rId20"/>
    <p:sldId id="286" r:id="rId21"/>
    <p:sldId id="266" r:id="rId22"/>
    <p:sldId id="281" r:id="rId23"/>
    <p:sldId id="279" r:id="rId24"/>
    <p:sldId id="292" r:id="rId25"/>
    <p:sldId id="287" r:id="rId26"/>
    <p:sldId id="267" r:id="rId27"/>
    <p:sldId id="268" r:id="rId28"/>
    <p:sldId id="269" r:id="rId29"/>
    <p:sldId id="283" r:id="rId30"/>
    <p:sldId id="277" r:id="rId31"/>
    <p:sldId id="289" r:id="rId32"/>
    <p:sldId id="290" r:id="rId33"/>
    <p:sldId id="276" r:id="rId34"/>
    <p:sldId id="288" r:id="rId35"/>
    <p:sldId id="291" r:id="rId36"/>
    <p:sldId id="293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296" y="-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hu.wikipedia.org/wiki/Szlov%C3%A1kok" TargetMode="External"/><Relationship Id="rId3" Type="http://schemas.openxmlformats.org/officeDocument/2006/relationships/hyperlink" Target="https://hu.wikipedia.org/wiki/Rom%C3%A1niai_magyarok" TargetMode="External"/><Relationship Id="rId7" Type="http://schemas.openxmlformats.org/officeDocument/2006/relationships/hyperlink" Target="https://hu.wikipedia.org/wiki/Szerbek" TargetMode="External"/><Relationship Id="rId2" Type="http://schemas.openxmlformats.org/officeDocument/2006/relationships/hyperlink" Target="https://hu.wikipedia.org/wiki/Rom%C3%A1no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u.wikipedia.org/wiki/Ukr%C3%A1nok" TargetMode="External"/><Relationship Id="rId11" Type="http://schemas.openxmlformats.org/officeDocument/2006/relationships/hyperlink" Target="https://hu.wikipedia.org/wiki/Csehek" TargetMode="External"/><Relationship Id="rId5" Type="http://schemas.openxmlformats.org/officeDocument/2006/relationships/hyperlink" Target="https://hu.wikipedia.org/wiki/N%C3%A9metek" TargetMode="External"/><Relationship Id="rId10" Type="http://schemas.openxmlformats.org/officeDocument/2006/relationships/hyperlink" Target="https://hu.wikipedia.org/wiki/Horv%C3%A1tok" TargetMode="External"/><Relationship Id="rId4" Type="http://schemas.openxmlformats.org/officeDocument/2006/relationships/hyperlink" Target="https://hu.wikipedia.org/wiki/Cig%C3%A1nyok" TargetMode="External"/><Relationship Id="rId9" Type="http://schemas.openxmlformats.org/officeDocument/2006/relationships/hyperlink" Target="https://hu.wikipedia.org/wiki/Bolg%C3%A1rok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hu.wikipedia.org/wiki/Cs%C3%ADkszereda" TargetMode="External"/><Relationship Id="rId13" Type="http://schemas.openxmlformats.org/officeDocument/2006/relationships/hyperlink" Target="https://hu.wikipedia.org/wiki/K%C3%A9zdiv%C3%A1s%C3%A1rhely" TargetMode="External"/><Relationship Id="rId3" Type="http://schemas.openxmlformats.org/officeDocument/2006/relationships/hyperlink" Target="https://hu.wikipedia.org/wiki/Kolozsv%C3%A1r" TargetMode="External"/><Relationship Id="rId7" Type="http://schemas.openxmlformats.org/officeDocument/2006/relationships/hyperlink" Target="https://hu.wikipedia.org/wiki/Sz%C3%A9kelyudvarhely" TargetMode="External"/><Relationship Id="rId12" Type="http://schemas.openxmlformats.org/officeDocument/2006/relationships/hyperlink" Target="https://hu.wikipedia.org/wiki/Nagyb%C3%A1nya" TargetMode="External"/><Relationship Id="rId17" Type="http://schemas.openxmlformats.org/officeDocument/2006/relationships/hyperlink" Target="https://hu.wikipedia.org/wiki/Nagyszalonta" TargetMode="External"/><Relationship Id="rId2" Type="http://schemas.openxmlformats.org/officeDocument/2006/relationships/hyperlink" Target="https://hu.wikipedia.org/wiki/Marosv%C3%A1s%C3%A1rhely" TargetMode="External"/><Relationship Id="rId16" Type="http://schemas.openxmlformats.org/officeDocument/2006/relationships/hyperlink" Target="https://hu.wikipedia.org/wiki/Zilah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u.wikipedia.org/wiki/Szatm%C3%A1rn%C3%A9meti" TargetMode="External"/><Relationship Id="rId11" Type="http://schemas.openxmlformats.org/officeDocument/2006/relationships/hyperlink" Target="https://hu.wikipedia.org/wiki/Arad_(Rom%C3%A1nia)" TargetMode="External"/><Relationship Id="rId5" Type="http://schemas.openxmlformats.org/officeDocument/2006/relationships/hyperlink" Target="https://hu.wikipedia.org/wiki/Sepsiszentgy%C3%B6rgy" TargetMode="External"/><Relationship Id="rId15" Type="http://schemas.openxmlformats.org/officeDocument/2006/relationships/hyperlink" Target="https://hu.wikipedia.org/wiki/Nagyk%C3%A1roly" TargetMode="External"/><Relationship Id="rId10" Type="http://schemas.openxmlformats.org/officeDocument/2006/relationships/hyperlink" Target="https://hu.wikipedia.org/wiki/Brass%C3%B3" TargetMode="External"/><Relationship Id="rId4" Type="http://schemas.openxmlformats.org/officeDocument/2006/relationships/hyperlink" Target="https://hu.wikipedia.org/wiki/Nagyv%C3%A1rad" TargetMode="External"/><Relationship Id="rId9" Type="http://schemas.openxmlformats.org/officeDocument/2006/relationships/hyperlink" Target="https://hu.wikipedia.org/wiki/Temesv%C3%A1r" TargetMode="External"/><Relationship Id="rId14" Type="http://schemas.openxmlformats.org/officeDocument/2006/relationships/hyperlink" Target="https://hu.wikipedia.org/wiki/Gyergy%C3%B3szentmikl%C3%B3s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hu.wikipedia.org/wiki/D%C3%A1cia" TargetMode="External"/><Relationship Id="rId2" Type="http://schemas.openxmlformats.org/officeDocument/2006/relationships/hyperlink" Target="http://hu.wikipedia.org/wiki/I._e._1._%C3%A9vezred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u.wikipedia.org/wiki/%C3%93kori_R%C3%B3ma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77455" y="1300786"/>
            <a:ext cx="10954327" cy="1764148"/>
          </a:xfrm>
        </p:spPr>
        <p:txBody>
          <a:bodyPr/>
          <a:lstStyle/>
          <a:p>
            <a:r>
              <a:rPr lang="hu-HU" b="1" dirty="0"/>
              <a:t>Túrák és kirándulások Torockó központtal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51709" y="3886200"/>
            <a:ext cx="8889279" cy="3299691"/>
          </a:xfrm>
        </p:spPr>
        <p:txBody>
          <a:bodyPr>
            <a:normAutofit/>
          </a:bodyPr>
          <a:lstStyle/>
          <a:p>
            <a:r>
              <a:rPr lang="hu-HU" sz="3600" b="1" dirty="0" smtClean="0">
                <a:solidFill>
                  <a:schemeClr val="accent1">
                    <a:lumMod val="75000"/>
                  </a:schemeClr>
                </a:solidFill>
              </a:rPr>
              <a:t>2019. Május 11.- 14.</a:t>
            </a:r>
          </a:p>
          <a:p>
            <a:r>
              <a:rPr lang="hu-HU" sz="4400" dirty="0" smtClean="0">
                <a:solidFill>
                  <a:schemeClr val="tx1"/>
                </a:solidFill>
              </a:rPr>
              <a:t>„Határtalanul” program</a:t>
            </a:r>
            <a:endParaRPr lang="hu-HU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74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29992"/>
          </a:xfrm>
        </p:spPr>
        <p:txBody>
          <a:bodyPr>
            <a:normAutofit/>
          </a:bodyPr>
          <a:lstStyle/>
          <a:p>
            <a:r>
              <a:rPr lang="hu-HU" sz="4400" b="1" dirty="0" smtClean="0"/>
              <a:t>Nevének eredete</a:t>
            </a:r>
            <a:endParaRPr lang="hu-HU" sz="4400" b="1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913774" y="1745674"/>
            <a:ext cx="10363825" cy="4045526"/>
          </a:xfrm>
        </p:spPr>
        <p:txBody>
          <a:bodyPr>
            <a:normAutofit fontScale="77500" lnSpcReduction="20000"/>
          </a:bodyPr>
          <a:lstStyle/>
          <a:p>
            <a:r>
              <a:rPr lang="hu-HU" altLang="hu-HU" sz="3200" dirty="0" smtClean="0"/>
              <a:t>Az </a:t>
            </a:r>
            <a:r>
              <a:rPr lang="hu-HU" altLang="hu-HU" sz="3200" dirty="0"/>
              <a:t>első dokumentum, amely a területre hivatkozik Géza által, 1075-ben kibocsátott adománylevélből származik. </a:t>
            </a:r>
            <a:endParaRPr lang="hu-HU" altLang="hu-HU" sz="3200" dirty="0" smtClean="0"/>
          </a:p>
          <a:p>
            <a:r>
              <a:rPr lang="hu-HU" altLang="hu-HU" sz="3200" i="1" dirty="0" smtClean="0"/>
              <a:t>Románul „</a:t>
            </a:r>
            <a:r>
              <a:rPr lang="hu-HU" altLang="hu-HU" sz="3200" i="1" dirty="0" err="1" smtClean="0"/>
              <a:t>Partes</a:t>
            </a:r>
            <a:r>
              <a:rPr lang="hu-HU" altLang="hu-HU" sz="3200" i="1" dirty="0" smtClean="0"/>
              <a:t> </a:t>
            </a:r>
            <a:r>
              <a:rPr lang="hu-HU" altLang="hu-HU" sz="3200" i="1" dirty="0" err="1"/>
              <a:t>Transsylvana</a:t>
            </a:r>
            <a:r>
              <a:rPr lang="hu-HU" altLang="hu-HU" sz="3200" i="1" dirty="0"/>
              <a:t>”</a:t>
            </a:r>
            <a:r>
              <a:rPr lang="hu-HU" altLang="hu-HU" sz="3200" dirty="0"/>
              <a:t> (vagy mai írásmóddal "</a:t>
            </a:r>
            <a:r>
              <a:rPr lang="hu-HU" altLang="hu-HU" sz="3200" dirty="0" err="1"/>
              <a:t>Transsilvanae</a:t>
            </a:r>
            <a:r>
              <a:rPr lang="hu-HU" altLang="hu-HU" sz="3200" dirty="0"/>
              <a:t>") </a:t>
            </a:r>
            <a:endParaRPr lang="hu-HU" altLang="hu-HU" sz="3200" dirty="0" smtClean="0"/>
          </a:p>
          <a:p>
            <a:r>
              <a:rPr lang="hu-HU" altLang="hu-HU" sz="3200" dirty="0"/>
              <a:t>Nevét a szilfa és a Szilágy-patak nevéből származtatják.</a:t>
            </a:r>
            <a:br>
              <a:rPr lang="hu-HU" altLang="hu-HU" sz="3200" dirty="0"/>
            </a:br>
            <a:r>
              <a:rPr lang="hu-HU" altLang="hu-HU" sz="3200" dirty="0"/>
              <a:t>A Szilágyság neve a latin nyelven </a:t>
            </a:r>
            <a:r>
              <a:rPr lang="hu-HU" altLang="hu-HU" sz="3200" dirty="0" err="1"/>
              <a:t>Sylva</a:t>
            </a:r>
            <a:r>
              <a:rPr lang="hu-HU" altLang="hu-HU" sz="3200" dirty="0"/>
              <a:t>, </a:t>
            </a:r>
            <a:r>
              <a:rPr lang="hu-HU" altLang="hu-HU" sz="3200" dirty="0" err="1"/>
              <a:t>Sylvania</a:t>
            </a:r>
            <a:r>
              <a:rPr lang="hu-HU" altLang="hu-HU" sz="3200" dirty="0"/>
              <a:t>, azaz „erdőség”, feltehetőleg innen nevezték később Erdélyt Transsylvaniának, Szilágyságon túli, azaz „erdőn túli” területnek.</a:t>
            </a:r>
          </a:p>
          <a:p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14972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15637" y="138545"/>
            <a:ext cx="11222180" cy="1136073"/>
          </a:xfrm>
        </p:spPr>
        <p:txBody>
          <a:bodyPr>
            <a:normAutofit/>
          </a:bodyPr>
          <a:lstStyle/>
          <a:p>
            <a:r>
              <a:rPr lang="hu-HU" sz="4400" b="1" dirty="0" smtClean="0"/>
              <a:t>Románia nemzetiségi eloszlása</a:t>
            </a:r>
            <a:endParaRPr lang="hu-HU" sz="4400" b="1" dirty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542394419"/>
              </p:ext>
            </p:extLst>
          </p:nvPr>
        </p:nvGraphicFramePr>
        <p:xfrm>
          <a:off x="415637" y="1616361"/>
          <a:ext cx="11342255" cy="5061530"/>
        </p:xfrm>
        <a:graphic>
          <a:graphicData uri="http://schemas.openxmlformats.org/drawingml/2006/table">
            <a:tbl>
              <a:tblPr/>
              <a:tblGrid>
                <a:gridCol w="2268451">
                  <a:extLst>
                    <a:ext uri="{9D8B030D-6E8A-4147-A177-3AD203B41FA5}">
                      <a16:colId xmlns:a16="http://schemas.microsoft.com/office/drawing/2014/main" val="2649539923"/>
                    </a:ext>
                  </a:extLst>
                </a:gridCol>
                <a:gridCol w="2268451">
                  <a:extLst>
                    <a:ext uri="{9D8B030D-6E8A-4147-A177-3AD203B41FA5}">
                      <a16:colId xmlns:a16="http://schemas.microsoft.com/office/drawing/2014/main" val="968571904"/>
                    </a:ext>
                  </a:extLst>
                </a:gridCol>
                <a:gridCol w="2268451">
                  <a:extLst>
                    <a:ext uri="{9D8B030D-6E8A-4147-A177-3AD203B41FA5}">
                      <a16:colId xmlns:a16="http://schemas.microsoft.com/office/drawing/2014/main" val="968117252"/>
                    </a:ext>
                  </a:extLst>
                </a:gridCol>
                <a:gridCol w="2268451">
                  <a:extLst>
                    <a:ext uri="{9D8B030D-6E8A-4147-A177-3AD203B41FA5}">
                      <a16:colId xmlns:a16="http://schemas.microsoft.com/office/drawing/2014/main" val="2414618374"/>
                    </a:ext>
                  </a:extLst>
                </a:gridCol>
                <a:gridCol w="2268451">
                  <a:extLst>
                    <a:ext uri="{9D8B030D-6E8A-4147-A177-3AD203B41FA5}">
                      <a16:colId xmlns:a16="http://schemas.microsoft.com/office/drawing/2014/main" val="3226493492"/>
                    </a:ext>
                  </a:extLst>
                </a:gridCol>
              </a:tblGrid>
              <a:tr h="770400">
                <a:tc>
                  <a:txBody>
                    <a:bodyPr/>
                    <a:lstStyle/>
                    <a:p>
                      <a:pPr algn="ctr"/>
                      <a:r>
                        <a:rPr lang="hu-HU" sz="1500">
                          <a:effectLst/>
                        </a:rPr>
                        <a:t>Nemzetiség</a:t>
                      </a:r>
                    </a:p>
                  </a:txBody>
                  <a:tcPr marL="74440" marR="74440" marT="37220" marB="3722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00">
                          <a:effectLst/>
                        </a:rPr>
                        <a:t>Létszám (fő) 2002-ben</a:t>
                      </a:r>
                    </a:p>
                  </a:txBody>
                  <a:tcPr marL="74440" marR="74440" marT="37220" marB="3722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00">
                          <a:effectLst/>
                        </a:rPr>
                        <a:t>Arány (%) 2002-ben</a:t>
                      </a:r>
                    </a:p>
                  </a:txBody>
                  <a:tcPr marL="74440" marR="74440" marT="37220" marB="3722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00">
                          <a:effectLst/>
                        </a:rPr>
                        <a:t>Létszám (fő) 2011-ben</a:t>
                      </a:r>
                    </a:p>
                  </a:txBody>
                  <a:tcPr marL="74440" marR="74440" marT="37220" marB="3722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00" dirty="0">
                          <a:effectLst/>
                        </a:rPr>
                        <a:t>Arány (%) 2011-ben</a:t>
                      </a:r>
                    </a:p>
                  </a:txBody>
                  <a:tcPr marL="74440" marR="74440" marT="37220" marB="3722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89646"/>
                  </a:ext>
                </a:extLst>
              </a:tr>
              <a:tr h="439135">
                <a:tc>
                  <a:txBody>
                    <a:bodyPr/>
                    <a:lstStyle/>
                    <a:p>
                      <a:r>
                        <a:rPr lang="hu-HU" sz="1500" b="1" u="none" strike="noStrike" dirty="0">
                          <a:solidFill>
                            <a:srgbClr val="0B0080"/>
                          </a:solidFill>
                          <a:effectLst/>
                          <a:hlinkClick r:id="rId2" tooltip="Románok"/>
                        </a:rPr>
                        <a:t>Román</a:t>
                      </a:r>
                      <a:endParaRPr lang="hu-HU" sz="1500" b="1" dirty="0">
                        <a:effectLst/>
                      </a:endParaRPr>
                    </a:p>
                  </a:txBody>
                  <a:tcPr marL="74440" marR="74440" marT="37220" marB="3722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00">
                          <a:effectLst/>
                        </a:rPr>
                        <a:t>5 393 552</a:t>
                      </a:r>
                    </a:p>
                  </a:txBody>
                  <a:tcPr marL="74440" marR="74440" marT="37220" marB="3722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00">
                          <a:effectLst/>
                        </a:rPr>
                        <a:t>74,68</a:t>
                      </a:r>
                    </a:p>
                  </a:txBody>
                  <a:tcPr marL="74440" marR="74440" marT="37220" marB="3722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00">
                          <a:effectLst/>
                        </a:rPr>
                        <a:t>4 816 895</a:t>
                      </a:r>
                    </a:p>
                  </a:txBody>
                  <a:tcPr marL="74440" marR="74440" marT="37220" marB="3722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00">
                          <a:effectLst/>
                        </a:rPr>
                        <a:t>74,38</a:t>
                      </a:r>
                    </a:p>
                  </a:txBody>
                  <a:tcPr marL="74440" marR="74440" marT="37220" marB="3722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557934"/>
                  </a:ext>
                </a:extLst>
              </a:tr>
              <a:tr h="439135">
                <a:tc>
                  <a:txBody>
                    <a:bodyPr/>
                    <a:lstStyle/>
                    <a:p>
                      <a:r>
                        <a:rPr lang="hu-HU" sz="1500" b="1" u="none" strike="noStrike" dirty="0">
                          <a:solidFill>
                            <a:srgbClr val="0B0080"/>
                          </a:solidFill>
                          <a:effectLst/>
                          <a:hlinkClick r:id="rId3" tooltip="Romániai magyarok"/>
                        </a:rPr>
                        <a:t>Magyar</a:t>
                      </a:r>
                      <a:endParaRPr lang="hu-HU" sz="1500" b="1" dirty="0">
                        <a:effectLst/>
                      </a:endParaRPr>
                    </a:p>
                  </a:txBody>
                  <a:tcPr marL="74440" marR="74440" marT="37220" marB="3722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00">
                          <a:effectLst/>
                        </a:rPr>
                        <a:t>1 415 718</a:t>
                      </a:r>
                    </a:p>
                  </a:txBody>
                  <a:tcPr marL="74440" marR="74440" marT="37220" marB="3722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00">
                          <a:effectLst/>
                        </a:rPr>
                        <a:t>19,60</a:t>
                      </a:r>
                    </a:p>
                  </a:txBody>
                  <a:tcPr marL="74440" marR="74440" marT="37220" marB="3722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00">
                          <a:effectLst/>
                        </a:rPr>
                        <a:t>1 224 937</a:t>
                      </a:r>
                    </a:p>
                  </a:txBody>
                  <a:tcPr marL="74440" marR="74440" marT="37220" marB="3722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00">
                          <a:effectLst/>
                        </a:rPr>
                        <a:t>18,92</a:t>
                      </a:r>
                    </a:p>
                  </a:txBody>
                  <a:tcPr marL="74440" marR="74440" marT="37220" marB="3722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395053"/>
                  </a:ext>
                </a:extLst>
              </a:tr>
              <a:tr h="439135">
                <a:tc>
                  <a:txBody>
                    <a:bodyPr/>
                    <a:lstStyle/>
                    <a:p>
                      <a:r>
                        <a:rPr lang="hu-HU" sz="1500" b="1" u="none" strike="noStrike" dirty="0">
                          <a:solidFill>
                            <a:srgbClr val="0B0080"/>
                          </a:solidFill>
                          <a:effectLst/>
                          <a:hlinkClick r:id="rId4" tooltip="Cigányok"/>
                        </a:rPr>
                        <a:t>Cigány</a:t>
                      </a:r>
                      <a:endParaRPr lang="hu-HU" sz="1500" b="1" dirty="0">
                        <a:effectLst/>
                      </a:endParaRPr>
                    </a:p>
                  </a:txBody>
                  <a:tcPr marL="74440" marR="74440" marT="37220" marB="3722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00">
                          <a:effectLst/>
                        </a:rPr>
                        <a:t>244 475</a:t>
                      </a:r>
                    </a:p>
                  </a:txBody>
                  <a:tcPr marL="74440" marR="74440" marT="37220" marB="3722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00">
                          <a:effectLst/>
                        </a:rPr>
                        <a:t>3,38</a:t>
                      </a:r>
                    </a:p>
                  </a:txBody>
                  <a:tcPr marL="74440" marR="74440" marT="37220" marB="3722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00">
                          <a:effectLst/>
                        </a:rPr>
                        <a:t>271 417</a:t>
                      </a:r>
                    </a:p>
                  </a:txBody>
                  <a:tcPr marL="74440" marR="74440" marT="37220" marB="3722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00">
                          <a:effectLst/>
                        </a:rPr>
                        <a:t>4,19</a:t>
                      </a:r>
                    </a:p>
                  </a:txBody>
                  <a:tcPr marL="74440" marR="74440" marT="37220" marB="3722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130167"/>
                  </a:ext>
                </a:extLst>
              </a:tr>
              <a:tr h="439135">
                <a:tc>
                  <a:txBody>
                    <a:bodyPr/>
                    <a:lstStyle/>
                    <a:p>
                      <a:r>
                        <a:rPr lang="hu-HU" sz="1500" b="1" u="none" strike="noStrike" dirty="0">
                          <a:solidFill>
                            <a:srgbClr val="0B0080"/>
                          </a:solidFill>
                          <a:effectLst/>
                          <a:hlinkClick r:id="rId5" tooltip="Németek"/>
                        </a:rPr>
                        <a:t>Német</a:t>
                      </a:r>
                      <a:endParaRPr lang="hu-HU" sz="1500" b="1" dirty="0">
                        <a:effectLst/>
                      </a:endParaRPr>
                    </a:p>
                  </a:txBody>
                  <a:tcPr marL="74440" marR="74440" marT="37220" marB="3722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00">
                          <a:effectLst/>
                        </a:rPr>
                        <a:t>53 077</a:t>
                      </a:r>
                    </a:p>
                  </a:txBody>
                  <a:tcPr marL="74440" marR="74440" marT="37220" marB="3722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00">
                          <a:effectLst/>
                        </a:rPr>
                        <a:t>0,73</a:t>
                      </a:r>
                    </a:p>
                  </a:txBody>
                  <a:tcPr marL="74440" marR="74440" marT="37220" marB="3722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00">
                          <a:effectLst/>
                        </a:rPr>
                        <a:t>30 816</a:t>
                      </a:r>
                    </a:p>
                  </a:txBody>
                  <a:tcPr marL="74440" marR="74440" marT="37220" marB="3722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00">
                          <a:effectLst/>
                        </a:rPr>
                        <a:t>0,48</a:t>
                      </a:r>
                    </a:p>
                  </a:txBody>
                  <a:tcPr marL="74440" marR="74440" marT="37220" marB="3722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703982"/>
                  </a:ext>
                </a:extLst>
              </a:tr>
              <a:tr h="2095455">
                <a:tc>
                  <a:txBody>
                    <a:bodyPr/>
                    <a:lstStyle/>
                    <a:p>
                      <a:r>
                        <a:rPr lang="hu-HU" sz="1500">
                          <a:effectLst/>
                        </a:rPr>
                        <a:t>Egyéb(</a:t>
                      </a:r>
                      <a:r>
                        <a:rPr lang="hu-HU" sz="1500" u="none" strike="noStrike">
                          <a:solidFill>
                            <a:srgbClr val="0B0080"/>
                          </a:solidFill>
                          <a:effectLst/>
                          <a:hlinkClick r:id="rId6" tooltip="Ukránok"/>
                        </a:rPr>
                        <a:t>ukrán</a:t>
                      </a:r>
                      <a:r>
                        <a:rPr lang="hu-HU" sz="1500">
                          <a:effectLst/>
                        </a:rPr>
                        <a:t>, </a:t>
                      </a:r>
                      <a:r>
                        <a:rPr lang="hu-HU" sz="1500" u="none" strike="noStrike">
                          <a:solidFill>
                            <a:srgbClr val="0B0080"/>
                          </a:solidFill>
                          <a:effectLst/>
                          <a:hlinkClick r:id="rId7" tooltip="Szerbek"/>
                        </a:rPr>
                        <a:t>szerb</a:t>
                      </a:r>
                      <a:r>
                        <a:rPr lang="hu-HU" sz="1500">
                          <a:effectLst/>
                        </a:rPr>
                        <a:t>, </a:t>
                      </a:r>
                      <a:r>
                        <a:rPr lang="hu-HU" sz="1500" u="none" strike="noStrike">
                          <a:solidFill>
                            <a:srgbClr val="0B0080"/>
                          </a:solidFill>
                          <a:effectLst/>
                          <a:hlinkClick r:id="rId8" tooltip="Szlovákok"/>
                        </a:rPr>
                        <a:t>szlovák</a:t>
                      </a:r>
                      <a:r>
                        <a:rPr lang="hu-HU" sz="1500">
                          <a:effectLst/>
                        </a:rPr>
                        <a:t>, </a:t>
                      </a:r>
                      <a:r>
                        <a:rPr lang="hu-HU" sz="1500" u="none" strike="noStrike">
                          <a:solidFill>
                            <a:srgbClr val="0B0080"/>
                          </a:solidFill>
                          <a:effectLst/>
                          <a:hlinkClick r:id="rId9" tooltip="Bolgárok"/>
                        </a:rPr>
                        <a:t>bolgár</a:t>
                      </a:r>
                      <a:r>
                        <a:rPr lang="hu-HU" sz="1500">
                          <a:effectLst/>
                        </a:rPr>
                        <a:t>, </a:t>
                      </a:r>
                      <a:r>
                        <a:rPr lang="hu-HU" sz="1500" u="none" strike="noStrike">
                          <a:solidFill>
                            <a:srgbClr val="0B0080"/>
                          </a:solidFill>
                          <a:effectLst/>
                          <a:hlinkClick r:id="rId10" tooltip="Horvátok"/>
                        </a:rPr>
                        <a:t>horvát</a:t>
                      </a:r>
                      <a:r>
                        <a:rPr lang="hu-HU" sz="1500">
                          <a:effectLst/>
                        </a:rPr>
                        <a:t>, </a:t>
                      </a:r>
                      <a:r>
                        <a:rPr lang="hu-HU" sz="1500" u="none" strike="noStrike">
                          <a:solidFill>
                            <a:srgbClr val="0B0080"/>
                          </a:solidFill>
                          <a:effectLst/>
                          <a:hlinkClick r:id="rId11" tooltip="Csehek"/>
                        </a:rPr>
                        <a:t>cseh</a:t>
                      </a:r>
                      <a:r>
                        <a:rPr lang="hu-HU" sz="1500">
                          <a:effectLst/>
                        </a:rPr>
                        <a:t>, illetve ismeretlen, nem bevallott nemzetiség)</a:t>
                      </a:r>
                    </a:p>
                  </a:txBody>
                  <a:tcPr marL="74440" marR="74440" marT="37220" marB="3722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00">
                          <a:effectLst/>
                        </a:rPr>
                        <a:t>114 911</a:t>
                      </a:r>
                    </a:p>
                  </a:txBody>
                  <a:tcPr marL="74440" marR="74440" marT="37220" marB="3722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00">
                          <a:effectLst/>
                        </a:rPr>
                        <a:t>1,59</a:t>
                      </a:r>
                    </a:p>
                  </a:txBody>
                  <a:tcPr marL="74440" marR="74440" marT="37220" marB="3722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00">
                          <a:effectLst/>
                        </a:rPr>
                        <a:t>131 829</a:t>
                      </a:r>
                    </a:p>
                  </a:txBody>
                  <a:tcPr marL="74440" marR="74440" marT="37220" marB="3722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00">
                          <a:effectLst/>
                        </a:rPr>
                        <a:t>2,03</a:t>
                      </a:r>
                    </a:p>
                  </a:txBody>
                  <a:tcPr marL="74440" marR="74440" marT="37220" marB="3722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573245"/>
                  </a:ext>
                </a:extLst>
              </a:tr>
              <a:tr h="439135">
                <a:tc>
                  <a:txBody>
                    <a:bodyPr/>
                    <a:lstStyle/>
                    <a:p>
                      <a:r>
                        <a:rPr lang="hu-HU" sz="1500" b="1">
                          <a:effectLst/>
                        </a:rPr>
                        <a:t>Összesen</a:t>
                      </a:r>
                      <a:endParaRPr lang="hu-HU" sz="1500">
                        <a:effectLst/>
                      </a:endParaRPr>
                    </a:p>
                  </a:txBody>
                  <a:tcPr marL="74440" marR="74440" marT="37220" marB="3722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00" dirty="0">
                          <a:effectLst/>
                        </a:rPr>
                        <a:t>7 221 733</a:t>
                      </a:r>
                    </a:p>
                  </a:txBody>
                  <a:tcPr marL="74440" marR="74440" marT="37220" marB="3722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00">
                          <a:effectLst/>
                        </a:rPr>
                        <a:t>100</a:t>
                      </a:r>
                    </a:p>
                  </a:txBody>
                  <a:tcPr marL="74440" marR="74440" marT="37220" marB="3722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00">
                          <a:effectLst/>
                        </a:rPr>
                        <a:t>6 475 894</a:t>
                      </a:r>
                    </a:p>
                  </a:txBody>
                  <a:tcPr marL="74440" marR="74440" marT="37220" marB="3722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00" dirty="0">
                          <a:effectLst/>
                        </a:rPr>
                        <a:t>100</a:t>
                      </a:r>
                    </a:p>
                  </a:txBody>
                  <a:tcPr marL="74440" marR="74440" marT="37220" marB="3722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4764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548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1006764" y="1570182"/>
            <a:ext cx="813723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3600" b="1" dirty="0">
                <a:latin typeface="Times New Roman" panose="02020603050405020304" pitchFamily="18" charset="0"/>
              </a:rPr>
              <a:t>Számos nép, melynek vallása, kultúrája, berendezkedése, élete </a:t>
            </a:r>
            <a:r>
              <a:rPr lang="hu-HU" altLang="hu-HU" sz="3600" b="1" dirty="0" smtClean="0">
                <a:latin typeface="Times New Roman" panose="02020603050405020304" pitchFamily="18" charset="0"/>
              </a:rPr>
              <a:t>eltérő</a:t>
            </a:r>
          </a:p>
          <a:p>
            <a:endParaRPr lang="hu-HU" altLang="hu-HU" sz="3600" b="1" dirty="0">
              <a:latin typeface="Times New Roman" panose="02020603050405020304" pitchFamily="18" charset="0"/>
            </a:endParaRPr>
          </a:p>
          <a:p>
            <a:r>
              <a:rPr lang="hu-HU" altLang="hu-HU" sz="3600" b="1" dirty="0">
                <a:latin typeface="Times New Roman" panose="02020603050405020304" pitchFamily="18" charset="0"/>
              </a:rPr>
              <a:t>Magyarok </a:t>
            </a:r>
            <a:r>
              <a:rPr lang="hu-HU" altLang="hu-HU" sz="3600" b="1" dirty="0">
                <a:latin typeface="Times New Roman" panose="02020603050405020304" pitchFamily="18" charset="0"/>
                <a:sym typeface="Wingdings" panose="05000000000000000000" pitchFamily="2" charset="2"/>
              </a:rPr>
              <a:t> </a:t>
            </a:r>
            <a:r>
              <a:rPr lang="hu-HU" altLang="hu-HU" sz="3600" dirty="0">
                <a:latin typeface="Times New Roman" panose="02020603050405020304" pitchFamily="18" charset="0"/>
                <a:sym typeface="Wingdings" panose="05000000000000000000" pitchFamily="2" charset="2"/>
              </a:rPr>
              <a:t>Erdélyi-medence, Partium</a:t>
            </a:r>
            <a:r>
              <a:rPr lang="hu-HU" altLang="hu-HU" sz="3600" dirty="0">
                <a:latin typeface="Times New Roman" panose="02020603050405020304" pitchFamily="18" charset="0"/>
              </a:rPr>
              <a:t> </a:t>
            </a:r>
          </a:p>
          <a:p>
            <a:r>
              <a:rPr lang="hu-HU" altLang="hu-HU" sz="3600" b="1" dirty="0">
                <a:latin typeface="Times New Roman" panose="02020603050405020304" pitchFamily="18" charset="0"/>
              </a:rPr>
              <a:t>Székelyek </a:t>
            </a:r>
            <a:r>
              <a:rPr lang="hu-HU" altLang="hu-HU" sz="3600" b="1" dirty="0">
                <a:latin typeface="Times New Roman" panose="02020603050405020304" pitchFamily="18" charset="0"/>
                <a:sym typeface="Wingdings" panose="05000000000000000000" pitchFamily="2" charset="2"/>
              </a:rPr>
              <a:t> </a:t>
            </a:r>
            <a:r>
              <a:rPr lang="hu-HU" altLang="hu-HU" sz="3600" dirty="0">
                <a:latin typeface="Times New Roman" panose="02020603050405020304" pitchFamily="18" charset="0"/>
              </a:rPr>
              <a:t>Székelyföld</a:t>
            </a:r>
          </a:p>
          <a:p>
            <a:r>
              <a:rPr lang="hu-HU" altLang="hu-HU" sz="3600" b="1" dirty="0">
                <a:latin typeface="Times New Roman" panose="02020603050405020304" pitchFamily="18" charset="0"/>
              </a:rPr>
              <a:t>Szászok </a:t>
            </a:r>
            <a:r>
              <a:rPr lang="hu-HU" altLang="hu-HU" sz="3600" b="1" dirty="0">
                <a:latin typeface="Times New Roman" panose="02020603050405020304" pitchFamily="18" charset="0"/>
                <a:sym typeface="Wingdings" panose="05000000000000000000" pitchFamily="2" charset="2"/>
              </a:rPr>
              <a:t> </a:t>
            </a:r>
            <a:r>
              <a:rPr lang="hu-HU" altLang="hu-HU" sz="3600" dirty="0">
                <a:latin typeface="Times New Roman" panose="02020603050405020304" pitchFamily="18" charset="0"/>
              </a:rPr>
              <a:t>Szászföld / Királyföld</a:t>
            </a:r>
          </a:p>
          <a:p>
            <a:r>
              <a:rPr lang="hu-HU" altLang="hu-HU" sz="3600" b="1" dirty="0">
                <a:latin typeface="Times New Roman" panose="02020603050405020304" pitchFamily="18" charset="0"/>
              </a:rPr>
              <a:t>Románok </a:t>
            </a:r>
            <a:r>
              <a:rPr lang="hu-HU" altLang="hu-HU" sz="3600" b="1" dirty="0">
                <a:latin typeface="Times New Roman" panose="02020603050405020304" pitchFamily="18" charset="0"/>
                <a:sym typeface="Wingdings" panose="05000000000000000000" pitchFamily="2" charset="2"/>
              </a:rPr>
              <a:t> </a:t>
            </a:r>
            <a:r>
              <a:rPr lang="hu-HU" altLang="hu-HU" sz="3600" dirty="0">
                <a:latin typeface="Times New Roman" panose="02020603050405020304" pitchFamily="18" charset="0"/>
                <a:sym typeface="Wingdings" panose="05000000000000000000" pitchFamily="2" charset="2"/>
              </a:rPr>
              <a:t>hegyvidék</a:t>
            </a:r>
            <a:endParaRPr lang="hu-HU" altLang="hu-HU" sz="3600" dirty="0">
              <a:latin typeface="Times New Roman" panose="02020603050405020304" pitchFamily="18" charset="0"/>
            </a:endParaRPr>
          </a:p>
          <a:p>
            <a:r>
              <a:rPr lang="hu-HU" altLang="hu-HU" sz="3600" b="1" dirty="0">
                <a:latin typeface="Times New Roman" panose="02020603050405020304" pitchFamily="18" charset="0"/>
              </a:rPr>
              <a:t>Ruszinok</a:t>
            </a:r>
            <a:r>
              <a:rPr lang="hu-HU" altLang="hu-HU" sz="3600" dirty="0">
                <a:latin typeface="Times New Roman" panose="02020603050405020304" pitchFamily="18" charset="0"/>
              </a:rPr>
              <a:t> </a:t>
            </a:r>
            <a:r>
              <a:rPr lang="hu-HU" altLang="hu-HU" sz="3600" dirty="0">
                <a:latin typeface="Times New Roman" panose="02020603050405020304" pitchFamily="18" charset="0"/>
                <a:sym typeface="Wingdings" panose="05000000000000000000" pitchFamily="2" charset="2"/>
              </a:rPr>
              <a:t> </a:t>
            </a:r>
            <a:r>
              <a:rPr lang="hu-HU" altLang="hu-HU" sz="3600" dirty="0">
                <a:latin typeface="Times New Roman" panose="02020603050405020304" pitchFamily="18" charset="0"/>
              </a:rPr>
              <a:t>Máramaros</a:t>
            </a:r>
          </a:p>
        </p:txBody>
      </p:sp>
    </p:spTree>
    <p:extLst>
      <p:ext uri="{BB962C8B-B14F-4D97-AF65-F5344CB8AC3E}">
        <p14:creationId xmlns:p14="http://schemas.microsoft.com/office/powerpoint/2010/main" val="384673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2509" y="184727"/>
            <a:ext cx="11665527" cy="954525"/>
          </a:xfrm>
        </p:spPr>
        <p:txBody>
          <a:bodyPr>
            <a:normAutofit/>
          </a:bodyPr>
          <a:lstStyle/>
          <a:p>
            <a:r>
              <a:rPr lang="hu-HU" sz="4400" b="1" dirty="0"/>
              <a:t>Legnagyobb </a:t>
            </a:r>
            <a:r>
              <a:rPr lang="hu-HU" sz="4400" b="1" dirty="0" smtClean="0"/>
              <a:t>Magyarok lakta </a:t>
            </a:r>
            <a:r>
              <a:rPr lang="hu-HU" sz="4400" b="1" dirty="0"/>
              <a:t>városok</a:t>
            </a:r>
            <a:endParaRPr lang="hu-HU" sz="4400" dirty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59766250"/>
              </p:ext>
            </p:extLst>
          </p:nvPr>
        </p:nvGraphicFramePr>
        <p:xfrm>
          <a:off x="599606" y="929387"/>
          <a:ext cx="10169992" cy="5816185"/>
        </p:xfrm>
        <a:graphic>
          <a:graphicData uri="http://schemas.openxmlformats.org/drawingml/2006/table">
            <a:tbl>
              <a:tblPr/>
              <a:tblGrid>
                <a:gridCol w="2542498">
                  <a:extLst>
                    <a:ext uri="{9D8B030D-6E8A-4147-A177-3AD203B41FA5}">
                      <a16:colId xmlns:a16="http://schemas.microsoft.com/office/drawing/2014/main" val="3429340601"/>
                    </a:ext>
                  </a:extLst>
                </a:gridCol>
                <a:gridCol w="2542498">
                  <a:extLst>
                    <a:ext uri="{9D8B030D-6E8A-4147-A177-3AD203B41FA5}">
                      <a16:colId xmlns:a16="http://schemas.microsoft.com/office/drawing/2014/main" val="105239276"/>
                    </a:ext>
                  </a:extLst>
                </a:gridCol>
                <a:gridCol w="2542498">
                  <a:extLst>
                    <a:ext uri="{9D8B030D-6E8A-4147-A177-3AD203B41FA5}">
                      <a16:colId xmlns:a16="http://schemas.microsoft.com/office/drawing/2014/main" val="3898178195"/>
                    </a:ext>
                  </a:extLst>
                </a:gridCol>
                <a:gridCol w="2542498">
                  <a:extLst>
                    <a:ext uri="{9D8B030D-6E8A-4147-A177-3AD203B41FA5}">
                      <a16:colId xmlns:a16="http://schemas.microsoft.com/office/drawing/2014/main" val="2406969684"/>
                    </a:ext>
                  </a:extLst>
                </a:gridCol>
              </a:tblGrid>
              <a:tr h="357980"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1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u="none" strike="noStrike">
                          <a:solidFill>
                            <a:srgbClr val="0B0080"/>
                          </a:solidFill>
                          <a:effectLst/>
                          <a:hlinkClick r:id="rId2" tooltip="Marosvásárhely"/>
                        </a:rPr>
                        <a:t>Marosvásárhely</a:t>
                      </a:r>
                      <a:endParaRPr lang="hu-HU" sz="1100">
                        <a:effectLst/>
                      </a:endParaRP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70 108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46,9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66121"/>
                  </a:ext>
                </a:extLst>
              </a:tr>
              <a:tr h="357980"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2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b="1" u="none" strike="noStrike" dirty="0">
                          <a:solidFill>
                            <a:srgbClr val="0B0080"/>
                          </a:solidFill>
                          <a:effectLst/>
                          <a:hlinkClick r:id="rId3" tooltip="Kolozsvár"/>
                        </a:rPr>
                        <a:t>Kolozsvár</a:t>
                      </a:r>
                      <a:endParaRPr lang="hu-HU" sz="1100" b="1" dirty="0">
                        <a:effectLst/>
                      </a:endParaRP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60 287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19,0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437420"/>
                  </a:ext>
                </a:extLst>
              </a:tr>
              <a:tr h="357980"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3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u="none" strike="noStrike">
                          <a:solidFill>
                            <a:srgbClr val="0B0080"/>
                          </a:solidFill>
                          <a:effectLst/>
                          <a:hlinkClick r:id="rId4" tooltip="Nagyvárad"/>
                        </a:rPr>
                        <a:t>Nagyvárad</a:t>
                      </a:r>
                      <a:endParaRPr lang="hu-HU" sz="1100">
                        <a:effectLst/>
                      </a:endParaRP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56 985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27,6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194545"/>
                  </a:ext>
                </a:extLst>
              </a:tr>
              <a:tr h="357980"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4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u="none" strike="noStrike">
                          <a:solidFill>
                            <a:srgbClr val="0B0080"/>
                          </a:solidFill>
                          <a:effectLst/>
                          <a:hlinkClick r:id="rId5" tooltip="Sepsiszentgyörgy"/>
                        </a:rPr>
                        <a:t>Sepsiszentgyörgy</a:t>
                      </a:r>
                      <a:endParaRPr lang="hu-HU" sz="1100">
                        <a:effectLst/>
                      </a:endParaRP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46 113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b="1" dirty="0">
                          <a:effectLst/>
                        </a:rPr>
                        <a:t>76,4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240788"/>
                  </a:ext>
                </a:extLst>
              </a:tr>
              <a:tr h="357980"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5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u="none" strike="noStrike">
                          <a:solidFill>
                            <a:srgbClr val="0B0080"/>
                          </a:solidFill>
                          <a:effectLst/>
                          <a:hlinkClick r:id="rId6" tooltip="Szatmárnémeti"/>
                        </a:rPr>
                        <a:t>Szatmárnémeti</a:t>
                      </a:r>
                      <a:endParaRPr lang="hu-HU" sz="1100">
                        <a:effectLst/>
                      </a:endParaRP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45 298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39,3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495842"/>
                  </a:ext>
                </a:extLst>
              </a:tr>
              <a:tr h="357980"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6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u="none" strike="noStrike">
                          <a:solidFill>
                            <a:srgbClr val="0B0080"/>
                          </a:solidFill>
                          <a:effectLst/>
                          <a:hlinkClick r:id="rId7" tooltip="Székelyudvarhely"/>
                        </a:rPr>
                        <a:t>Székelyudvarhely</a:t>
                      </a:r>
                      <a:endParaRPr lang="hu-HU" sz="1100">
                        <a:effectLst/>
                      </a:endParaRP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35 357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b="1" dirty="0">
                          <a:effectLst/>
                        </a:rPr>
                        <a:t>95,7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278178"/>
                  </a:ext>
                </a:extLst>
              </a:tr>
              <a:tr h="357980"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7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u="none" strike="noStrike">
                          <a:solidFill>
                            <a:srgbClr val="0B0080"/>
                          </a:solidFill>
                          <a:effectLst/>
                          <a:hlinkClick r:id="rId8" tooltip="Csíkszereda"/>
                        </a:rPr>
                        <a:t>Csíkszereda</a:t>
                      </a:r>
                      <a:endParaRPr lang="hu-HU" sz="1100">
                        <a:effectLst/>
                      </a:endParaRP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34 359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b="1" dirty="0">
                          <a:effectLst/>
                        </a:rPr>
                        <a:t>82,7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455731"/>
                  </a:ext>
                </a:extLst>
              </a:tr>
              <a:tr h="357980"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8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u="none" strike="noStrike">
                          <a:solidFill>
                            <a:srgbClr val="0B0080"/>
                          </a:solidFill>
                          <a:effectLst/>
                          <a:hlinkClick r:id="rId9" tooltip="Temesvár"/>
                        </a:rPr>
                        <a:t>Temesvár</a:t>
                      </a:r>
                      <a:endParaRPr lang="hu-HU" sz="1100">
                        <a:effectLst/>
                      </a:endParaRP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24 287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7,2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465767"/>
                  </a:ext>
                </a:extLst>
              </a:tr>
              <a:tr h="357980"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9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u="none" strike="noStrike">
                          <a:solidFill>
                            <a:srgbClr val="0B0080"/>
                          </a:solidFill>
                          <a:effectLst/>
                          <a:hlinkClick r:id="rId10" tooltip="Brassó"/>
                        </a:rPr>
                        <a:t>Brassó</a:t>
                      </a:r>
                      <a:endParaRPr lang="hu-HU" sz="1100">
                        <a:effectLst/>
                      </a:endParaRP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23 176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8,1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285946"/>
                  </a:ext>
                </a:extLst>
              </a:tr>
              <a:tr h="357980"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10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b="1" u="none" strike="noStrike" dirty="0">
                          <a:solidFill>
                            <a:srgbClr val="0B0080"/>
                          </a:solidFill>
                          <a:effectLst/>
                          <a:hlinkClick r:id="rId11" tooltip="Arad (Románia)"/>
                        </a:rPr>
                        <a:t>Arad</a:t>
                      </a:r>
                      <a:endParaRPr lang="hu-HU" sz="1100" b="1" dirty="0">
                        <a:effectLst/>
                      </a:endParaRP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22 492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13,0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613412"/>
                  </a:ext>
                </a:extLst>
              </a:tr>
              <a:tr h="446485"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11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u="none" strike="noStrike">
                          <a:solidFill>
                            <a:srgbClr val="0B0080"/>
                          </a:solidFill>
                          <a:effectLst/>
                          <a:hlinkClick r:id="rId12" tooltip="Nagybánya"/>
                        </a:rPr>
                        <a:t>Nagybánya</a:t>
                      </a:r>
                      <a:endParaRPr lang="hu-HU" sz="1100">
                        <a:effectLst/>
                      </a:endParaRP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20 466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dirty="0">
                          <a:effectLst/>
                        </a:rPr>
                        <a:t>15,0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106382"/>
                  </a:ext>
                </a:extLst>
              </a:tr>
              <a:tr h="357980"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12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u="none" strike="noStrike">
                          <a:solidFill>
                            <a:srgbClr val="0B0080"/>
                          </a:solidFill>
                          <a:effectLst/>
                          <a:hlinkClick r:id="rId13" tooltip="Kézdivásárhely"/>
                        </a:rPr>
                        <a:t>Kézdivásárhely</a:t>
                      </a:r>
                      <a:endParaRPr lang="hu-HU" sz="1100">
                        <a:effectLst/>
                      </a:endParaRP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18 366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b="1" dirty="0">
                          <a:effectLst/>
                        </a:rPr>
                        <a:t>97,1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833182"/>
                  </a:ext>
                </a:extLst>
              </a:tr>
              <a:tr h="357980"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13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u="none" strike="noStrike">
                          <a:solidFill>
                            <a:srgbClr val="0B0080"/>
                          </a:solidFill>
                          <a:effectLst/>
                          <a:hlinkClick r:id="rId14" tooltip="Gyergyószentmiklós"/>
                        </a:rPr>
                        <a:t>Gyergyószentmiklós</a:t>
                      </a:r>
                      <a:endParaRPr lang="hu-HU" sz="1100">
                        <a:effectLst/>
                      </a:endParaRP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17 524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b="1" dirty="0">
                          <a:effectLst/>
                        </a:rPr>
                        <a:t>88,1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810008"/>
                  </a:ext>
                </a:extLst>
              </a:tr>
              <a:tr h="357980"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14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b="1" u="none" strike="noStrike" dirty="0">
                          <a:solidFill>
                            <a:srgbClr val="0B0080"/>
                          </a:solidFill>
                          <a:effectLst/>
                          <a:hlinkClick r:id="rId15" tooltip="Nagykároly"/>
                        </a:rPr>
                        <a:t>Nagykároly</a:t>
                      </a:r>
                      <a:endParaRPr lang="hu-HU" sz="1100" b="1" dirty="0">
                        <a:effectLst/>
                      </a:endParaRP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12 596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b="1" dirty="0">
                          <a:effectLst/>
                        </a:rPr>
                        <a:t>55,3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170706"/>
                  </a:ext>
                </a:extLst>
              </a:tr>
              <a:tr h="357980"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15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b="1" u="none" strike="noStrike" dirty="0">
                          <a:solidFill>
                            <a:srgbClr val="0B0080"/>
                          </a:solidFill>
                          <a:effectLst/>
                          <a:hlinkClick r:id="rId16" tooltip="Zilah"/>
                        </a:rPr>
                        <a:t>Zilah</a:t>
                      </a:r>
                      <a:endParaRPr lang="hu-HU" sz="1100" b="1" dirty="0">
                        <a:effectLst/>
                      </a:endParaRP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11 016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17,6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092466"/>
                  </a:ext>
                </a:extLst>
              </a:tr>
              <a:tr h="357980"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16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u="none" strike="noStrike">
                          <a:solidFill>
                            <a:srgbClr val="0B0080"/>
                          </a:solidFill>
                          <a:effectLst/>
                          <a:hlinkClick r:id="rId17" tooltip="Nagyszalonta"/>
                        </a:rPr>
                        <a:t>Nagyszalonta</a:t>
                      </a:r>
                      <a:endParaRPr lang="hu-HU" sz="1100">
                        <a:effectLst/>
                      </a:endParaRP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>
                          <a:effectLst/>
                        </a:rPr>
                        <a:t>10 335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b="1" dirty="0">
                          <a:effectLst/>
                        </a:rPr>
                        <a:t>55,0</a:t>
                      </a:r>
                    </a:p>
                  </a:txBody>
                  <a:tcPr marL="53504" marR="53504" marT="26752" marB="26752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037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501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fontAlgn="base">
              <a:lnSpc>
                <a:spcPct val="100000"/>
              </a:lnSpc>
              <a:spcAft>
                <a:spcPct val="0"/>
              </a:spcAft>
            </a:pPr>
            <a:r>
              <a:rPr lang="hu-HU" altLang="hu-HU" sz="1800" cap="none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lang="hu-HU" altLang="hu-HU" sz="1800" cap="none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endParaRPr lang="hu-HU" altLang="hu-HU" cap="none" dirty="0">
              <a:latin typeface="Times New Roman" panose="02020603050405020304" pitchFamily="18" charset="0"/>
            </a:endParaRPr>
          </a:p>
          <a:p>
            <a:endParaRPr lang="hu-H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251" y="161059"/>
            <a:ext cx="7632700" cy="648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406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75" y="89452"/>
            <a:ext cx="10364451" cy="1550505"/>
          </a:xfrm>
        </p:spPr>
        <p:txBody>
          <a:bodyPr>
            <a:normAutofit/>
          </a:bodyPr>
          <a:lstStyle/>
          <a:p>
            <a:r>
              <a:rPr lang="hu-HU" sz="4400" b="1" dirty="0" smtClean="0"/>
              <a:t>Érmindszent - </a:t>
            </a:r>
            <a:r>
              <a:rPr lang="hu-HU" sz="4400" b="1" dirty="0" err="1" smtClean="0"/>
              <a:t>adyfalva</a:t>
            </a:r>
            <a:endParaRPr lang="hu-HU" sz="4400" b="1" dirty="0"/>
          </a:p>
        </p:txBody>
      </p:sp>
      <p:pic>
        <p:nvPicPr>
          <p:cNvPr id="4" name="Picture 2" descr="KÃ©ptalÃ¡lat a kÃ¶vetkezÅre: âÃ©rmindszentâ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33" y="1854988"/>
            <a:ext cx="3974296" cy="223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211667" y="4216401"/>
            <a:ext cx="8255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sz="2400" b="1" dirty="0">
                <a:solidFill>
                  <a:srgbClr val="AF2139"/>
                </a:solidFill>
                <a:latin typeface="Bookman Old Style" panose="02050604050505020204" pitchFamily="18" charset="0"/>
              </a:rPr>
              <a:t>„Ez itt falu, az én falum, </a:t>
            </a:r>
            <a:br>
              <a:rPr lang="hu-HU" altLang="hu-HU" sz="2400" b="1" dirty="0">
                <a:solidFill>
                  <a:srgbClr val="AF2139"/>
                </a:solidFill>
                <a:latin typeface="Bookman Old Style" panose="02050604050505020204" pitchFamily="18" charset="0"/>
              </a:rPr>
            </a:br>
            <a:r>
              <a:rPr lang="hu-HU" altLang="hu-HU" sz="2400" b="1" dirty="0">
                <a:solidFill>
                  <a:srgbClr val="AF2139"/>
                </a:solidFill>
                <a:latin typeface="Bookman Old Style" panose="02050604050505020204" pitchFamily="18" charset="0"/>
              </a:rPr>
              <a:t>Innen jöttem és ide térek. </a:t>
            </a:r>
            <a:br>
              <a:rPr lang="hu-HU" altLang="hu-HU" sz="2400" b="1" dirty="0">
                <a:solidFill>
                  <a:srgbClr val="AF2139"/>
                </a:solidFill>
                <a:latin typeface="Bookman Old Style" panose="02050604050505020204" pitchFamily="18" charset="0"/>
              </a:rPr>
            </a:br>
            <a:r>
              <a:rPr lang="hu-HU" altLang="hu-HU" sz="2400" b="1" dirty="0">
                <a:solidFill>
                  <a:srgbClr val="AF2139"/>
                </a:solidFill>
                <a:latin typeface="Bookman Old Style" panose="02050604050505020204" pitchFamily="18" charset="0"/>
              </a:rPr>
              <a:t>Mindszentnek hívják hasztalan, </a:t>
            </a:r>
            <a:br>
              <a:rPr lang="hu-HU" altLang="hu-HU" sz="2400" b="1" dirty="0">
                <a:solidFill>
                  <a:srgbClr val="AF2139"/>
                </a:solidFill>
                <a:latin typeface="Bookman Old Style" panose="02050604050505020204" pitchFamily="18" charset="0"/>
              </a:rPr>
            </a:br>
            <a:r>
              <a:rPr lang="hu-HU" altLang="hu-HU" sz="2400" b="1" dirty="0">
                <a:solidFill>
                  <a:srgbClr val="AF2139"/>
                </a:solidFill>
                <a:latin typeface="Bookman Old Style" panose="02050604050505020204" pitchFamily="18" charset="0"/>
              </a:rPr>
              <a:t>Mert minden gonosz rajta van, </a:t>
            </a:r>
            <a:br>
              <a:rPr lang="hu-HU" altLang="hu-HU" sz="2400" b="1" dirty="0">
                <a:solidFill>
                  <a:srgbClr val="AF2139"/>
                </a:solidFill>
                <a:latin typeface="Bookman Old Style" panose="02050604050505020204" pitchFamily="18" charset="0"/>
              </a:rPr>
            </a:br>
            <a:r>
              <a:rPr lang="hu-HU" altLang="hu-HU" sz="2400" b="1" dirty="0">
                <a:solidFill>
                  <a:srgbClr val="AF2139"/>
                </a:solidFill>
                <a:latin typeface="Bookman Old Style" panose="02050604050505020204" pitchFamily="18" charset="0"/>
              </a:rPr>
              <a:t>S itt, jaj, átkos, fojtó az élet</a:t>
            </a:r>
            <a:r>
              <a:rPr lang="hu-HU" altLang="hu-HU" sz="2400" b="1" dirty="0" smtClean="0">
                <a:solidFill>
                  <a:srgbClr val="AF2139"/>
                </a:solidFill>
                <a:latin typeface="Bookman Old Style" panose="02050604050505020204" pitchFamily="18" charset="0"/>
              </a:rPr>
              <a:t>.”</a:t>
            </a:r>
            <a:r>
              <a:rPr lang="hu-HU" altLang="hu-HU" sz="2400" dirty="0"/>
              <a:t/>
            </a:r>
            <a:br>
              <a:rPr lang="hu-HU" altLang="hu-HU" sz="2400" dirty="0"/>
            </a:br>
            <a:r>
              <a:rPr lang="hu-HU" altLang="hu-HU" sz="2400" dirty="0"/>
              <a:t> </a:t>
            </a:r>
            <a:r>
              <a:rPr lang="hu-HU" altLang="hu-HU" sz="2400" b="1" dirty="0">
                <a:latin typeface="Bookman Old Style" panose="02050604050505020204" pitchFamily="18" charset="0"/>
              </a:rPr>
              <a:t>Részlet a Hepehupás vén Szilágyban című versből</a:t>
            </a:r>
            <a:r>
              <a:rPr lang="hu-HU" altLang="hu-HU" b="1" dirty="0">
                <a:latin typeface="Bookman Old Style" panose="02050604050505020204" pitchFamily="18" charset="0"/>
              </a:rPr>
              <a:t> </a:t>
            </a:r>
            <a:r>
              <a:rPr lang="hu-HU" altLang="hu-HU" dirty="0"/>
              <a:t> </a:t>
            </a:r>
            <a:endParaRPr lang="hu-HU" dirty="0"/>
          </a:p>
        </p:txBody>
      </p:sp>
      <p:pic>
        <p:nvPicPr>
          <p:cNvPr id="7" name="Tartalom helye 6" descr="D:\érdmindszent kép.jpeg"/>
          <p:cNvPicPr>
            <a:picLocks noGrp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556" y="1854988"/>
            <a:ext cx="6814931" cy="3779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867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75" y="184727"/>
            <a:ext cx="10364451" cy="6276034"/>
          </a:xfrm>
        </p:spPr>
        <p:txBody>
          <a:bodyPr/>
          <a:lstStyle/>
          <a:p>
            <a:r>
              <a:rPr lang="hu-HU" dirty="0" smtClean="0"/>
              <a:t>Az értékelő órán megfogalmazott Tanulói vélemények:</a:t>
            </a:r>
            <a:br>
              <a:rPr lang="hu-HU" dirty="0" smtClean="0"/>
            </a:b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 smtClean="0"/>
              <a:t>„</a:t>
            </a:r>
            <a:r>
              <a:rPr lang="hu-HU" sz="2800" dirty="0" smtClean="0"/>
              <a:t>Nagyon </a:t>
            </a:r>
            <a:r>
              <a:rPr lang="hu-HU" sz="2800" dirty="0"/>
              <a:t>kicsi volt Ady Endre szülőháza</a:t>
            </a:r>
            <a:r>
              <a:rPr lang="hu-HU" sz="2800" dirty="0" smtClean="0"/>
              <a:t>.”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 smtClean="0"/>
              <a:t>„Szép </a:t>
            </a:r>
            <a:r>
              <a:rPr lang="hu-HU" sz="2800" dirty="0"/>
              <a:t>kis rendezett településen jártunk</a:t>
            </a:r>
            <a:r>
              <a:rPr lang="hu-HU" sz="2800" dirty="0" smtClean="0"/>
              <a:t>.”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 smtClean="0"/>
              <a:t>„Koszorút </a:t>
            </a:r>
            <a:r>
              <a:rPr lang="hu-HU" sz="2800" dirty="0"/>
              <a:t>helyeztünk el az emlék szobornál</a:t>
            </a:r>
            <a:r>
              <a:rPr lang="hu-HU" sz="2800" dirty="0" smtClean="0"/>
              <a:t>.”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 smtClean="0"/>
              <a:t>„Megemlékeztünk </a:t>
            </a:r>
            <a:r>
              <a:rPr lang="hu-HU" sz="2800" dirty="0"/>
              <a:t>arról, hogy innen, ebből a kicsi </a:t>
            </a:r>
            <a:r>
              <a:rPr lang="hu-HU" sz="2800" dirty="0" smtClean="0"/>
              <a:t>faluból” indult </a:t>
            </a:r>
            <a:r>
              <a:rPr lang="hu-HU" sz="2800" dirty="0"/>
              <a:t>el a költő, s még Párizsba is eljutott</a:t>
            </a:r>
            <a:r>
              <a:rPr lang="hu-HU" sz="2800" dirty="0" smtClean="0"/>
              <a:t>.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 smtClean="0"/>
              <a:t>„Néhány </a:t>
            </a:r>
            <a:r>
              <a:rPr lang="hu-HU" sz="2800" dirty="0"/>
              <a:t>emléktárgyat helyeztek el a szobában</a:t>
            </a:r>
            <a:r>
              <a:rPr lang="hu-HU" sz="2800" dirty="0" smtClean="0"/>
              <a:t>.” </a:t>
            </a:r>
            <a:r>
              <a:rPr lang="hu-HU" sz="2800" dirty="0"/>
              <a:t/>
            </a:r>
            <a:br>
              <a:rPr lang="hu-HU" sz="2800" dirty="0"/>
            </a:b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55341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674574"/>
          </a:xfrm>
        </p:spPr>
        <p:txBody>
          <a:bodyPr>
            <a:noAutofit/>
          </a:bodyPr>
          <a:lstStyle/>
          <a:p>
            <a:r>
              <a:rPr lang="hu-HU" sz="4400" b="1" dirty="0" err="1" smtClean="0"/>
              <a:t>kolozsvár</a:t>
            </a:r>
            <a:endParaRPr lang="hu-HU" sz="4400" b="1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304800" y="1376218"/>
            <a:ext cx="10972800" cy="4414981"/>
          </a:xfrm>
        </p:spPr>
        <p:txBody>
          <a:bodyPr>
            <a:noAutofit/>
          </a:bodyPr>
          <a:lstStyle/>
          <a:p>
            <a:r>
              <a:rPr lang="hu-HU" altLang="hu-HU" sz="2800" dirty="0" smtClean="0">
                <a:latin typeface="+mj-lt"/>
              </a:rPr>
              <a:t>A </a:t>
            </a:r>
            <a:r>
              <a:rPr lang="hu-HU" altLang="hu-HU" sz="2800" dirty="0">
                <a:latin typeface="+mj-lt"/>
              </a:rPr>
              <a:t>179,5 km² területű város Kolozs megye székhelye. </a:t>
            </a:r>
            <a:endParaRPr lang="hu-HU" altLang="hu-HU" sz="2800" dirty="0" smtClean="0">
              <a:latin typeface="+mj-lt"/>
            </a:endParaRPr>
          </a:p>
          <a:p>
            <a:r>
              <a:rPr lang="hu-HU" altLang="hu-HU" sz="2800" dirty="0" smtClean="0">
                <a:latin typeface="+mj-lt"/>
              </a:rPr>
              <a:t>a </a:t>
            </a:r>
            <a:r>
              <a:rPr lang="hu-HU" altLang="hu-HU" sz="2800" dirty="0">
                <a:latin typeface="+mj-lt"/>
              </a:rPr>
              <a:t>történelmi Erdély szívében, az Erdélyi-középhegység és az Erdélyi-medence közötti területen helyezkedik el. </a:t>
            </a:r>
            <a:endParaRPr lang="hu-HU" altLang="hu-HU" sz="2800" dirty="0" smtClean="0">
              <a:latin typeface="+mj-lt"/>
            </a:endParaRPr>
          </a:p>
          <a:p>
            <a:r>
              <a:rPr lang="hu-HU" altLang="hu-HU" sz="2800" dirty="0">
                <a:solidFill>
                  <a:srgbClr val="003300"/>
                </a:solidFill>
                <a:latin typeface="+mj-lt"/>
              </a:rPr>
              <a:t>Erdély történelmi központja és legjelentősebb </a:t>
            </a:r>
            <a:r>
              <a:rPr lang="hu-HU" altLang="hu-HU" sz="2800" dirty="0" smtClean="0">
                <a:solidFill>
                  <a:srgbClr val="003300"/>
                </a:solidFill>
                <a:latin typeface="+mj-lt"/>
              </a:rPr>
              <a:t>városa</a:t>
            </a:r>
            <a:r>
              <a:rPr lang="hu-HU" altLang="hu-HU" sz="2800" dirty="0">
                <a:solidFill>
                  <a:srgbClr val="003300"/>
                </a:solidFill>
                <a:latin typeface="+mj-lt"/>
              </a:rPr>
              <a:t/>
            </a:r>
            <a:br>
              <a:rPr lang="hu-HU" altLang="hu-HU" sz="2800" dirty="0">
                <a:solidFill>
                  <a:srgbClr val="003300"/>
                </a:solidFill>
                <a:latin typeface="+mj-lt"/>
              </a:rPr>
            </a:br>
            <a:r>
              <a:rPr lang="hu-HU" altLang="hu-HU" sz="2800" dirty="0">
                <a:solidFill>
                  <a:srgbClr val="003300"/>
                </a:solidFill>
                <a:latin typeface="+mj-lt"/>
              </a:rPr>
              <a:t>Egyike volt annak a hét erődített városnak, amelyekről Erdély német nevét </a:t>
            </a:r>
            <a:r>
              <a:rPr lang="hu-HU" altLang="hu-HU" sz="2800" i="1" dirty="0">
                <a:solidFill>
                  <a:srgbClr val="003300"/>
                </a:solidFill>
                <a:latin typeface="+mj-lt"/>
              </a:rPr>
              <a:t>(</a:t>
            </a:r>
            <a:r>
              <a:rPr lang="hu-HU" altLang="hu-HU" sz="2800" i="1" dirty="0" err="1">
                <a:solidFill>
                  <a:srgbClr val="003300"/>
                </a:solidFill>
                <a:latin typeface="+mj-lt"/>
              </a:rPr>
              <a:t>Siebenbürgen</a:t>
            </a:r>
            <a:r>
              <a:rPr lang="hu-HU" altLang="hu-HU" sz="2800" i="1" dirty="0">
                <a:solidFill>
                  <a:srgbClr val="003300"/>
                </a:solidFill>
                <a:latin typeface="+mj-lt"/>
              </a:rPr>
              <a:t>)</a:t>
            </a:r>
            <a:r>
              <a:rPr lang="hu-HU" altLang="hu-HU" sz="2800" dirty="0">
                <a:solidFill>
                  <a:srgbClr val="003300"/>
                </a:solidFill>
                <a:latin typeface="+mj-lt"/>
              </a:rPr>
              <a:t> kapta. </a:t>
            </a:r>
            <a:endParaRPr lang="hu-HU" altLang="hu-HU" sz="2800" dirty="0" smtClean="0">
              <a:solidFill>
                <a:srgbClr val="003300"/>
              </a:solidFill>
              <a:latin typeface="+mj-lt"/>
            </a:endParaRPr>
          </a:p>
          <a:p>
            <a:r>
              <a:rPr lang="hu-HU" altLang="hu-HU" sz="2800" dirty="0" smtClean="0">
                <a:solidFill>
                  <a:srgbClr val="003300"/>
                </a:solidFill>
                <a:latin typeface="+mj-lt"/>
              </a:rPr>
              <a:t>Híres Mátyás </a:t>
            </a:r>
            <a:r>
              <a:rPr lang="hu-HU" altLang="hu-HU" sz="2800" dirty="0">
                <a:solidFill>
                  <a:srgbClr val="003300"/>
                </a:solidFill>
                <a:latin typeface="+mj-lt"/>
              </a:rPr>
              <a:t>király és Bocskai István fejedelem szülővárosaként, illetve az unitárius vallás bölcsőjeként.</a:t>
            </a:r>
            <a:endParaRPr lang="hu-H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512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75" y="203201"/>
            <a:ext cx="10364451" cy="914399"/>
          </a:xfrm>
        </p:spPr>
        <p:txBody>
          <a:bodyPr>
            <a:noAutofit/>
          </a:bodyPr>
          <a:lstStyle/>
          <a:p>
            <a:r>
              <a:rPr lang="hu-HU" sz="4400" b="1" dirty="0" smtClean="0"/>
              <a:t>Tordai sóbánya</a:t>
            </a:r>
            <a:endParaRPr lang="hu-HU" sz="4400" b="1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314036" y="1246909"/>
            <a:ext cx="10825018" cy="3980872"/>
          </a:xfrm>
        </p:spPr>
        <p:txBody>
          <a:bodyPr>
            <a:noAutofit/>
          </a:bodyPr>
          <a:lstStyle/>
          <a:p>
            <a:r>
              <a:rPr lang="hu-HU" altLang="hu-HU" sz="2400" dirty="0">
                <a:latin typeface="Verdana" panose="020B0604030504040204" pitchFamily="34" charset="0"/>
              </a:rPr>
              <a:t>Az erdélyi sókészlet mintegy 13,6-13,4 </a:t>
            </a:r>
            <a:r>
              <a:rPr lang="hu-HU" altLang="hu-HU" sz="2400" dirty="0" smtClean="0">
                <a:latin typeface="Verdana" panose="020B0604030504040204" pitchFamily="34" charset="0"/>
              </a:rPr>
              <a:t>millió elszigetelt </a:t>
            </a:r>
            <a:r>
              <a:rPr lang="hu-HU" altLang="hu-HU" sz="2400" dirty="0">
                <a:latin typeface="Verdana" panose="020B0604030504040204" pitchFamily="34" charset="0"/>
              </a:rPr>
              <a:t>tengerek fenekén rakódott </a:t>
            </a:r>
            <a:r>
              <a:rPr lang="hu-HU" altLang="hu-HU" sz="2400" dirty="0" smtClean="0">
                <a:latin typeface="Verdana" panose="020B0604030504040204" pitchFamily="34" charset="0"/>
              </a:rPr>
              <a:t>le. </a:t>
            </a:r>
            <a:endParaRPr lang="hu-HU" altLang="hu-HU" sz="2400" dirty="0">
              <a:latin typeface="Verdana" panose="020B0604030504040204" pitchFamily="34" charset="0"/>
            </a:endParaRPr>
          </a:p>
          <a:p>
            <a:r>
              <a:rPr lang="hu-HU" altLang="hu-HU" sz="2400" dirty="0" smtClean="0">
                <a:latin typeface="Verdana" panose="020B0604030504040204" pitchFamily="34" charset="0"/>
              </a:rPr>
              <a:t>A sóréteg </a:t>
            </a:r>
            <a:r>
              <a:rPr lang="hu-HU" altLang="hu-HU" sz="2400" dirty="0">
                <a:latin typeface="Verdana" panose="020B0604030504040204" pitchFamily="34" charset="0"/>
              </a:rPr>
              <a:t>45 négyzetkilométeren terül el, vastagságának átlagértéke 250 méter. </a:t>
            </a:r>
            <a:endParaRPr lang="hu-HU" altLang="hu-HU" sz="2400" dirty="0" smtClean="0">
              <a:latin typeface="Verdana" panose="020B0604030504040204" pitchFamily="34" charset="0"/>
            </a:endParaRPr>
          </a:p>
          <a:p>
            <a:r>
              <a:rPr lang="hu-HU" altLang="hu-HU" sz="2400" dirty="0" smtClean="0">
                <a:latin typeface="Verdana" panose="020B0604030504040204" pitchFamily="34" charset="0"/>
              </a:rPr>
              <a:t>a sóréteg </a:t>
            </a:r>
            <a:r>
              <a:rPr lang="hu-HU" altLang="hu-HU" sz="2400" dirty="0">
                <a:latin typeface="Verdana" panose="020B0604030504040204" pitchFamily="34" charset="0"/>
              </a:rPr>
              <a:t>gyakran meghaladja az 1200 méter vastagságot. A tordai só </a:t>
            </a:r>
            <a:r>
              <a:rPr lang="hu-HU" altLang="hu-HU" sz="2400" dirty="0" smtClean="0">
                <a:latin typeface="Verdana" panose="020B0604030504040204" pitchFamily="34" charset="0"/>
              </a:rPr>
              <a:t>99 </a:t>
            </a:r>
            <a:r>
              <a:rPr lang="hu-HU" altLang="hu-HU" sz="2400" dirty="0">
                <a:latin typeface="Verdana" panose="020B0604030504040204" pitchFamily="34" charset="0"/>
              </a:rPr>
              <a:t>százalékban </a:t>
            </a:r>
            <a:r>
              <a:rPr lang="hu-HU" altLang="hu-HU" sz="2400" dirty="0" smtClean="0">
                <a:latin typeface="Verdana" panose="020B0604030504040204" pitchFamily="34" charset="0"/>
              </a:rPr>
              <a:t>(</a:t>
            </a:r>
            <a:r>
              <a:rPr lang="hu-HU" altLang="hu-HU" sz="2400" dirty="0" err="1" smtClean="0">
                <a:latin typeface="Verdana" panose="020B0604030504040204" pitchFamily="34" charset="0"/>
              </a:rPr>
              <a:t>NaCl</a:t>
            </a:r>
            <a:r>
              <a:rPr lang="hu-HU" altLang="hu-HU" sz="2400" dirty="0">
                <a:latin typeface="Verdana" panose="020B0604030504040204" pitchFamily="34" charset="0"/>
              </a:rPr>
              <a:t>) alkotja. </a:t>
            </a:r>
            <a:r>
              <a:rPr lang="hu-HU" altLang="hu-HU" sz="2400" dirty="0" smtClean="0">
                <a:latin typeface="Verdana" panose="020B0604030504040204" pitchFamily="34" charset="0"/>
              </a:rPr>
              <a:t>A </a:t>
            </a:r>
            <a:r>
              <a:rPr lang="hu-HU" altLang="hu-HU" sz="2400" dirty="0">
                <a:latin typeface="Verdana" panose="020B0604030504040204" pitchFamily="34" charset="0"/>
              </a:rPr>
              <a:t>teljes készlet nagysága 38.750 millió tonnára becsülhető. </a:t>
            </a:r>
            <a:endParaRPr lang="hu-HU" altLang="hu-HU" sz="2400" dirty="0" smtClean="0">
              <a:latin typeface="Verdana" panose="020B0604030504040204" pitchFamily="34" charset="0"/>
            </a:endParaRPr>
          </a:p>
          <a:p>
            <a:r>
              <a:rPr lang="hu-HU" altLang="hu-HU" sz="2400" dirty="0" smtClean="0">
                <a:latin typeface="Verdana" panose="020B0604030504040204" pitchFamily="34" charset="0"/>
              </a:rPr>
              <a:t>Virágosvölgy </a:t>
            </a:r>
            <a:r>
              <a:rPr lang="hu-HU" altLang="hu-HU" sz="2400" dirty="0">
                <a:latin typeface="Verdana" panose="020B0604030504040204" pitchFamily="34" charset="0"/>
              </a:rPr>
              <a:t>és a Sósvölgy vidékén a sót fedő réteg erodálása miatt a só a felszínre bukkant, s emiatt a só megléte a legrégibb időtől kezdve köztudott.</a:t>
            </a: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03153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607" y="1196991"/>
            <a:ext cx="4070697" cy="543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75" y="228601"/>
            <a:ext cx="10364451" cy="968390"/>
          </a:xfrm>
        </p:spPr>
        <p:txBody>
          <a:bodyPr>
            <a:normAutofit/>
          </a:bodyPr>
          <a:lstStyle/>
          <a:p>
            <a:r>
              <a:rPr lang="hu-HU" sz="4400" b="1" dirty="0" smtClean="0">
                <a:solidFill>
                  <a:schemeClr val="accent5">
                    <a:lumMod val="50000"/>
                  </a:schemeClr>
                </a:solidFill>
              </a:rPr>
              <a:t>A </a:t>
            </a:r>
            <a:r>
              <a:rPr lang="hu-HU" sz="4400" b="1" dirty="0" err="1" smtClean="0">
                <a:solidFill>
                  <a:schemeClr val="accent5">
                    <a:lumMod val="50000"/>
                  </a:schemeClr>
                </a:solidFill>
              </a:rPr>
              <a:t>TORDAi</a:t>
            </a:r>
            <a:r>
              <a:rPr lang="hu-HU" sz="4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hu-HU" sz="4400" b="1" dirty="0">
                <a:solidFill>
                  <a:schemeClr val="accent5">
                    <a:lumMod val="50000"/>
                  </a:schemeClr>
                </a:solidFill>
              </a:rPr>
              <a:t>SÓBÁNYA</a:t>
            </a:r>
            <a:endParaRPr lang="hu-HU" sz="4400" dirty="0"/>
          </a:p>
        </p:txBody>
      </p:sp>
      <p:pic>
        <p:nvPicPr>
          <p:cNvPr id="5" name="Picture 4" descr="KapcsolÃ³dÃ³ kÃ©p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236" y="3926799"/>
            <a:ext cx="5036498" cy="283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apcsolÃ³dÃ³ kÃ©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8" y="1196991"/>
            <a:ext cx="4394362" cy="329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80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75" y="92364"/>
            <a:ext cx="10364451" cy="757381"/>
          </a:xfrm>
        </p:spPr>
        <p:txBody>
          <a:bodyPr>
            <a:normAutofit/>
          </a:bodyPr>
          <a:lstStyle/>
          <a:p>
            <a:r>
              <a:rPr lang="hu-HU" sz="4400" b="1" dirty="0" smtClean="0"/>
              <a:t>BEVEZETŐ ÓRA</a:t>
            </a:r>
            <a:endParaRPr lang="hu-HU" sz="44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60" y="3951601"/>
            <a:ext cx="3580262" cy="2685197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60" y="851550"/>
            <a:ext cx="3635680" cy="272676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1317" y="1795122"/>
            <a:ext cx="4755168" cy="356637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52731" y="1795123"/>
            <a:ext cx="4755165" cy="356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5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3371273"/>
            <a:ext cx="11988800" cy="203200"/>
          </a:xfrm>
        </p:spPr>
        <p:txBody>
          <a:bodyPr>
            <a:normAutofit fontScale="90000"/>
          </a:bodyPr>
          <a:lstStyle/>
          <a:p>
            <a:r>
              <a:rPr lang="hu-HU" sz="4400" dirty="0" smtClean="0"/>
              <a:t/>
            </a:r>
            <a:br>
              <a:rPr lang="hu-HU" sz="4400" dirty="0" smtClean="0"/>
            </a:br>
            <a:r>
              <a:rPr lang="hu-HU" sz="4400" dirty="0" smtClean="0"/>
              <a:t>Az </a:t>
            </a:r>
            <a:r>
              <a:rPr lang="hu-HU" sz="4400" dirty="0"/>
              <a:t>értékelő órán megfogalmazott Tanulói vélemények</a:t>
            </a:r>
            <a:r>
              <a:rPr lang="hu-HU" sz="4400" dirty="0" smtClean="0"/>
              <a:t>: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 smtClean="0"/>
              <a:t> </a:t>
            </a:r>
            <a:br>
              <a:rPr lang="hu-HU" b="1" dirty="0" smtClean="0"/>
            </a:br>
            <a:r>
              <a:rPr lang="hu-HU" b="1" dirty="0" smtClean="0"/>
              <a:t>„</a:t>
            </a:r>
            <a:r>
              <a:rPr lang="hu-HU" dirty="0" smtClean="0"/>
              <a:t>A </a:t>
            </a:r>
            <a:r>
              <a:rPr lang="hu-HU" dirty="0"/>
              <a:t>sóbánya keletkezéséről sok információt tudtunk meg</a:t>
            </a:r>
            <a:r>
              <a:rPr lang="hu-HU" dirty="0" smtClean="0"/>
              <a:t>.”</a:t>
            </a: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„Jót </a:t>
            </a:r>
            <a:r>
              <a:rPr lang="hu-HU" dirty="0" err="1"/>
              <a:t>ping</a:t>
            </a:r>
            <a:r>
              <a:rPr lang="hu-HU" dirty="0"/>
              <a:t>- </a:t>
            </a:r>
            <a:r>
              <a:rPr lang="hu-HU" dirty="0" err="1"/>
              <a:t>pongoztunk</a:t>
            </a:r>
            <a:r>
              <a:rPr lang="hu-HU" dirty="0" smtClean="0"/>
              <a:t>.”</a:t>
            </a: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„Megnyaltuk </a:t>
            </a:r>
            <a:r>
              <a:rPr lang="hu-HU" dirty="0"/>
              <a:t>a falon a sót</a:t>
            </a:r>
            <a:r>
              <a:rPr lang="hu-HU" dirty="0" smtClean="0"/>
              <a:t>.”</a:t>
            </a: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„Nagyon </a:t>
            </a:r>
            <a:r>
              <a:rPr lang="hu-HU" dirty="0"/>
              <a:t>jó volt az óriás kerekezés</a:t>
            </a:r>
            <a:r>
              <a:rPr lang="hu-HU" dirty="0" smtClean="0"/>
              <a:t>.”</a:t>
            </a: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„Nagyon </a:t>
            </a:r>
            <a:r>
              <a:rPr lang="hu-HU" dirty="0"/>
              <a:t>szép volt a csónakázó tó és a felette átívelő híd</a:t>
            </a:r>
            <a:r>
              <a:rPr lang="hu-HU" dirty="0" smtClean="0"/>
              <a:t>.” </a:t>
            </a: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„Nagyon </a:t>
            </a:r>
            <a:r>
              <a:rPr lang="hu-HU" dirty="0"/>
              <a:t>tiszta volt lenn a levegő</a:t>
            </a:r>
            <a:r>
              <a:rPr lang="hu-HU" dirty="0" smtClean="0"/>
              <a:t>.”</a:t>
            </a: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„Gyönyörűen </a:t>
            </a:r>
            <a:r>
              <a:rPr lang="hu-HU" dirty="0"/>
              <a:t>megépítették a játszóteret</a:t>
            </a:r>
            <a:r>
              <a:rPr lang="hu-HU" dirty="0" smtClean="0"/>
              <a:t>.”</a:t>
            </a: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„Nagyon </a:t>
            </a:r>
            <a:r>
              <a:rPr lang="hu-HU" dirty="0"/>
              <a:t>sok lépcsőn jutottunk le az alsó szintre</a:t>
            </a:r>
            <a:r>
              <a:rPr lang="hu-HU" dirty="0" smtClean="0"/>
              <a:t>.”</a:t>
            </a: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„Félelmetes </a:t>
            </a:r>
            <a:r>
              <a:rPr lang="hu-HU" dirty="0"/>
              <a:t>volt az a nagy mélység</a:t>
            </a:r>
            <a:r>
              <a:rPr lang="hu-HU" dirty="0" smtClean="0"/>
              <a:t>.”</a:t>
            </a: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„A </a:t>
            </a:r>
            <a:r>
              <a:rPr lang="hu-HU" dirty="0"/>
              <a:t>falon lévő mélyedéseket a sós levegő alakította ki</a:t>
            </a:r>
            <a:r>
              <a:rPr lang="hu-HU" dirty="0" smtClean="0"/>
              <a:t>.” </a:t>
            </a: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„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4626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76174"/>
          </a:xfrm>
        </p:spPr>
        <p:txBody>
          <a:bodyPr>
            <a:normAutofit/>
          </a:bodyPr>
          <a:lstStyle/>
          <a:p>
            <a:r>
              <a:rPr lang="hu-HU" sz="4400" b="1" dirty="0" smtClean="0"/>
              <a:t>Tordai hasadék</a:t>
            </a:r>
            <a:endParaRPr lang="hu-HU" sz="4400" b="1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461818" y="1219200"/>
            <a:ext cx="10815782" cy="4571999"/>
          </a:xfrm>
        </p:spPr>
        <p:txBody>
          <a:bodyPr>
            <a:noAutofit/>
          </a:bodyPr>
          <a:lstStyle/>
          <a:p>
            <a:r>
              <a:rPr lang="hu-HU" altLang="hu-HU" sz="2400" dirty="0">
                <a:latin typeface="Tw Cen MT" panose="020B0602020104020603" pitchFamily="34" charset="-18"/>
              </a:rPr>
              <a:t>A </a:t>
            </a:r>
            <a:r>
              <a:rPr lang="hu-HU" altLang="hu-HU" sz="2400" dirty="0" smtClean="0">
                <a:latin typeface="Tw Cen MT" panose="020B0602020104020603" pitchFamily="34" charset="-18"/>
              </a:rPr>
              <a:t>hasadék kőzet anyaga </a:t>
            </a:r>
            <a:r>
              <a:rPr lang="hu-HU" altLang="hu-HU" sz="2400" dirty="0">
                <a:latin typeface="Tw Cen MT" panose="020B0602020104020603" pitchFamily="34" charset="-18"/>
              </a:rPr>
              <a:t> </a:t>
            </a:r>
            <a:r>
              <a:rPr lang="hu-HU" altLang="hu-HU" sz="2400" dirty="0" smtClean="0">
                <a:latin typeface="Tw Cen MT" panose="020B0602020104020603" pitchFamily="34" charset="-18"/>
              </a:rPr>
              <a:t>vulkáni </a:t>
            </a:r>
            <a:r>
              <a:rPr lang="hu-HU" altLang="hu-HU" sz="2400" dirty="0">
                <a:latin typeface="Tw Cen MT" panose="020B0602020104020603" pitchFamily="34" charset="-18"/>
              </a:rPr>
              <a:t>és üledékes </a:t>
            </a:r>
            <a:r>
              <a:rPr lang="hu-HU" altLang="hu-HU" sz="2400" dirty="0" smtClean="0">
                <a:latin typeface="Tw Cen MT" panose="020B0602020104020603" pitchFamily="34" charset="-18"/>
              </a:rPr>
              <a:t>eredetű. kiterjedt </a:t>
            </a:r>
            <a:r>
              <a:rPr lang="hu-HU" altLang="hu-HU" sz="2400" dirty="0">
                <a:latin typeface="Tw Cen MT" panose="020B0602020104020603" pitchFamily="34" charset="-18"/>
              </a:rPr>
              <a:t>barlangrendszer jött létre. </a:t>
            </a:r>
            <a:r>
              <a:rPr lang="hu-HU" altLang="hu-HU" sz="2400" dirty="0" smtClean="0">
                <a:latin typeface="Tw Cen MT" panose="020B0602020104020603" pitchFamily="34" charset="-18"/>
              </a:rPr>
              <a:t>A </a:t>
            </a:r>
            <a:r>
              <a:rPr lang="hu-HU" altLang="hu-HU" sz="2400" dirty="0">
                <a:latin typeface="Tw Cen MT" panose="020B0602020104020603" pitchFamily="34" charset="-18"/>
              </a:rPr>
              <a:t>belső üregek növekedésük során beszakadtak, </a:t>
            </a:r>
            <a:r>
              <a:rPr lang="hu-HU" altLang="hu-HU" sz="2400" dirty="0" smtClean="0">
                <a:latin typeface="Tw Cen MT" panose="020B0602020104020603" pitchFamily="34" charset="-18"/>
              </a:rPr>
              <a:t>melyeknek </a:t>
            </a:r>
            <a:r>
              <a:rPr lang="hu-HU" altLang="hu-HU" sz="2400" dirty="0">
                <a:latin typeface="Tw Cen MT" panose="020B0602020104020603" pitchFamily="34" charset="-18"/>
              </a:rPr>
              <a:t>összeolvadása révén létrejött a ma ismert hasadék őse, melyet ezután főleg a </a:t>
            </a:r>
            <a:r>
              <a:rPr lang="hu-HU" altLang="hu-HU" sz="2400" dirty="0" err="1">
                <a:latin typeface="Tw Cen MT" panose="020B0602020104020603" pitchFamily="34" charset="-18"/>
              </a:rPr>
              <a:t>Hesdát</a:t>
            </a:r>
            <a:r>
              <a:rPr lang="hu-HU" altLang="hu-HU" sz="2400" dirty="0">
                <a:latin typeface="Tw Cen MT" panose="020B0602020104020603" pitchFamily="34" charset="-18"/>
              </a:rPr>
              <a:t>-patak eróziós munkája alakított, mélyített.</a:t>
            </a:r>
          </a:p>
          <a:p>
            <a:r>
              <a:rPr lang="hu-HU" altLang="hu-HU" sz="2400" dirty="0" smtClean="0">
                <a:latin typeface="Tw Cen MT" panose="020B0602020104020603" pitchFamily="34" charset="-18"/>
              </a:rPr>
              <a:t>A kb. 2 km hosszú hasadék két oldalán mészkőgerinc húzódik, ezen sziklafalak 250-300 méter magasak. A falakban 32 feltárt barlang van.</a:t>
            </a:r>
          </a:p>
          <a:p>
            <a:r>
              <a:rPr lang="hu-HU" altLang="hu-HU" sz="2400" dirty="0" smtClean="0">
                <a:latin typeface="Tw Cen MT" panose="020B0602020104020603" pitchFamily="34" charset="-18"/>
              </a:rPr>
              <a:t>A </a:t>
            </a:r>
            <a:r>
              <a:rPr lang="hu-HU" altLang="hu-HU" sz="2400" dirty="0">
                <a:latin typeface="Tw Cen MT" panose="020B0602020104020603" pitchFamily="34" charset="-18"/>
              </a:rPr>
              <a:t>Tordai-hasadékot igen gazdag és különleges növény- és állatvilága miatt már 1939-ben természetvédelmi területté nyilvánították. Ezen a százhektáros területen </a:t>
            </a:r>
            <a:r>
              <a:rPr lang="sq-AL" altLang="hu-HU" sz="2400" dirty="0">
                <a:latin typeface="Tw Cen MT" panose="020B0602020104020603" pitchFamily="34" charset="-18"/>
              </a:rPr>
              <a:t>olyan egyedi példányokat találhatunk, amelyek Európában ritkán vagy egyáltalán nem fordulnak elő. A Romániában előforduló 3500 növényfajból itt 997 található </a:t>
            </a:r>
            <a:r>
              <a:rPr lang="sq-AL" altLang="hu-HU" sz="2400" dirty="0" smtClean="0">
                <a:latin typeface="Tw Cen MT" panose="020B0602020104020603" pitchFamily="34" charset="-18"/>
              </a:rPr>
              <a:t>meg</a:t>
            </a:r>
            <a:r>
              <a:rPr lang="sq-AL" altLang="hu-HU" sz="2400" dirty="0">
                <a:latin typeface="Tw Cen MT" panose="020B0602020104020603" pitchFamily="34" charset="-18"/>
              </a:rPr>
              <a:t>.</a:t>
            </a:r>
            <a:endParaRPr lang="hu-HU" sz="2400" dirty="0"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37200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846215"/>
          </a:xfrm>
        </p:spPr>
        <p:txBody>
          <a:bodyPr>
            <a:normAutofit/>
          </a:bodyPr>
          <a:lstStyle/>
          <a:p>
            <a:r>
              <a:rPr lang="hu-HU" sz="4400" b="1" dirty="0">
                <a:solidFill>
                  <a:schemeClr val="accent5">
                    <a:lumMod val="50000"/>
                  </a:schemeClr>
                </a:solidFill>
              </a:rPr>
              <a:t>TORDAI HASADÉK</a:t>
            </a:r>
            <a:endParaRPr lang="hu-HU" sz="4400" dirty="0"/>
          </a:p>
        </p:txBody>
      </p:sp>
      <p:pic>
        <p:nvPicPr>
          <p:cNvPr id="5" name="Picture 6" descr="KÃ©ptalÃ¡lat a kÃ¶vetkezÅre: âtordai hasadÃ©k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48" y="1803400"/>
            <a:ext cx="5694209" cy="320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artalom helye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7" name="Picture 4" descr="KÃ©ptalÃ¡lat a kÃ¶vetkezÅre: âtordai hasadÃ©k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89" y="1464733"/>
            <a:ext cx="5058443" cy="380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51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75" y="355600"/>
            <a:ext cx="10364451" cy="753533"/>
          </a:xfrm>
        </p:spPr>
        <p:txBody>
          <a:bodyPr>
            <a:normAutofit/>
          </a:bodyPr>
          <a:lstStyle/>
          <a:p>
            <a:r>
              <a:rPr lang="hu-HU" sz="4400" b="1" dirty="0" err="1" smtClean="0"/>
              <a:t>torockó</a:t>
            </a:r>
            <a:endParaRPr lang="hu-HU" sz="4400" b="1" dirty="0"/>
          </a:p>
        </p:txBody>
      </p:sp>
      <p:sp>
        <p:nvSpPr>
          <p:cNvPr id="4" name="Tartalom helye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Picture 10" descr="KÃ©ptalÃ¡lat a kÃ¶vetkezÅre: âtorockÃ³ erdÃ©lyâ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13" y="932159"/>
            <a:ext cx="4005353" cy="30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Ã©ptalÃ¡lat a kÃ¶vetkezÅre: âtorockÃ³ kis szent terÃ©z gyermekotthon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821" y="1293941"/>
            <a:ext cx="4483633" cy="336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660214" y="4027688"/>
            <a:ext cx="465305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/>
              <a:t>Ifjúsági szállás - Sziklakert          </a:t>
            </a:r>
            <a:r>
              <a:rPr lang="hu-HU" sz="2800" b="1" dirty="0" smtClean="0"/>
              <a:t>panzió</a:t>
            </a:r>
          </a:p>
          <a:p>
            <a:r>
              <a:rPr lang="hu-HU" sz="2800" dirty="0" smtClean="0"/>
              <a:t>Reggeli</a:t>
            </a:r>
            <a:r>
              <a:rPr lang="hu-HU" sz="2800" dirty="0"/>
              <a:t>, </a:t>
            </a:r>
          </a:p>
          <a:p>
            <a:r>
              <a:rPr lang="hu-HU" sz="2800" dirty="0"/>
              <a:t>úticsomag ebéd, </a:t>
            </a:r>
          </a:p>
          <a:p>
            <a:r>
              <a:rPr lang="hu-HU" sz="2800" dirty="0"/>
              <a:t>meleg vacsora</a:t>
            </a:r>
          </a:p>
          <a:p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6819900" y="4656667"/>
            <a:ext cx="43645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hu-HU" sz="2800" b="1" dirty="0" smtClean="0"/>
              <a:t>Kis Szent Teréz Gyermekvédelmi Központ-</a:t>
            </a:r>
            <a:r>
              <a:rPr lang="hu-HU" sz="2800" dirty="0" err="1"/>
              <a:t>B</a:t>
            </a:r>
            <a:r>
              <a:rPr lang="hu-HU" sz="2800" dirty="0" err="1" smtClean="0"/>
              <a:t>öjte</a:t>
            </a:r>
            <a:r>
              <a:rPr lang="hu-HU" sz="2800" dirty="0" smtClean="0"/>
              <a:t> Csaba testvér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0146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92579" y="676562"/>
            <a:ext cx="4899421" cy="3678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8" y="1422400"/>
            <a:ext cx="4328773" cy="324658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3187912"/>
            <a:ext cx="4738255" cy="3553692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918691" y="478086"/>
            <a:ext cx="687185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/>
              <a:t>Torockó – néprajzi múzeum</a:t>
            </a:r>
            <a:r>
              <a:rPr lang="hu-HU" b="1" dirty="0"/>
              <a:t/>
            </a:r>
            <a:br>
              <a:rPr lang="hu-HU" b="1" dirty="0"/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1488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75" y="193964"/>
            <a:ext cx="10364451" cy="1514764"/>
          </a:xfrm>
        </p:spPr>
        <p:txBody>
          <a:bodyPr>
            <a:normAutofit fontScale="90000"/>
          </a:bodyPr>
          <a:lstStyle/>
          <a:p>
            <a:r>
              <a:rPr lang="hu-HU" sz="4400" dirty="0"/>
              <a:t>Az értékelő órán megfogalmazott Tanulói vélemények:</a:t>
            </a:r>
            <a:r>
              <a:rPr lang="hu-HU" sz="4400" b="1" dirty="0"/>
              <a:t/>
            </a:r>
            <a:br>
              <a:rPr lang="hu-HU" sz="4400" b="1" dirty="0"/>
            </a:br>
            <a:endParaRPr lang="hu-HU" sz="4400" b="1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240145" y="1311565"/>
            <a:ext cx="11859491" cy="544021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sz="2600" dirty="0" smtClean="0"/>
              <a:t>„A </a:t>
            </a:r>
            <a:r>
              <a:rPr lang="hu-HU" sz="2600" dirty="0"/>
              <a:t>meggyilkoltak emlékére, pirosra festették a házak ablakkeretét</a:t>
            </a:r>
            <a:r>
              <a:rPr lang="hu-HU" sz="2600" dirty="0" smtClean="0"/>
              <a:t>.”</a:t>
            </a:r>
            <a:endParaRPr lang="hu-HU" sz="2600" dirty="0"/>
          </a:p>
          <a:p>
            <a:pPr marL="0" indent="0">
              <a:buNone/>
            </a:pPr>
            <a:r>
              <a:rPr lang="hu-HU" sz="2600" dirty="0" smtClean="0"/>
              <a:t>„Kedvesen </a:t>
            </a:r>
            <a:r>
              <a:rPr lang="hu-HU" sz="2600" dirty="0"/>
              <a:t>mesélt Ági néni a múzeumban. Sok érdekeset hallottunk az itt élt emberek életéről</a:t>
            </a:r>
            <a:r>
              <a:rPr lang="hu-HU" sz="2600" dirty="0" smtClean="0"/>
              <a:t>.”</a:t>
            </a:r>
            <a:endParaRPr lang="hu-HU" sz="2600" dirty="0"/>
          </a:p>
          <a:p>
            <a:pPr marL="0" indent="0">
              <a:buNone/>
            </a:pPr>
            <a:r>
              <a:rPr lang="hu-HU" sz="2600" dirty="0" smtClean="0"/>
              <a:t>„A </a:t>
            </a:r>
            <a:r>
              <a:rPr lang="hu-HU" sz="2600" dirty="0"/>
              <a:t>bányászat régi eszközeit néztük meg</a:t>
            </a:r>
            <a:r>
              <a:rPr lang="hu-HU" sz="2600" dirty="0" smtClean="0"/>
              <a:t>.”</a:t>
            </a:r>
            <a:endParaRPr lang="hu-HU" sz="2600" dirty="0"/>
          </a:p>
          <a:p>
            <a:pPr marL="0" indent="0">
              <a:buNone/>
            </a:pPr>
            <a:r>
              <a:rPr lang="hu-HU" sz="2600" dirty="0" smtClean="0"/>
              <a:t>„A </a:t>
            </a:r>
            <a:r>
              <a:rPr lang="hu-HU" sz="2600" dirty="0"/>
              <a:t>régen itt élt emberek mindennapjait mondta el a múzeum vezető néni</a:t>
            </a:r>
            <a:r>
              <a:rPr lang="hu-HU" sz="2600" dirty="0" smtClean="0"/>
              <a:t>.”</a:t>
            </a:r>
            <a:endParaRPr lang="hu-HU" sz="2600" dirty="0"/>
          </a:p>
          <a:p>
            <a:pPr marL="0" indent="0">
              <a:buNone/>
            </a:pPr>
            <a:r>
              <a:rPr lang="hu-HU" sz="2600" dirty="0" smtClean="0"/>
              <a:t>„Gyönyörű </a:t>
            </a:r>
            <a:r>
              <a:rPr lang="hu-HU" sz="2600" dirty="0"/>
              <a:t>népviseleti ruhákat láttunk, melyeket maguk varrtak a lányok, asszonyok</a:t>
            </a:r>
            <a:r>
              <a:rPr lang="hu-HU" sz="2600" dirty="0" smtClean="0"/>
              <a:t>.”</a:t>
            </a:r>
            <a:endParaRPr lang="hu-HU" sz="2600" dirty="0"/>
          </a:p>
          <a:p>
            <a:pPr marL="0" indent="0">
              <a:buNone/>
            </a:pPr>
            <a:r>
              <a:rPr lang="hu-HU" sz="2600" dirty="0" smtClean="0"/>
              <a:t>„Festett </a:t>
            </a:r>
            <a:r>
              <a:rPr lang="hu-HU" sz="2600" dirty="0"/>
              <a:t>bútorokat néztünk meg</a:t>
            </a:r>
            <a:r>
              <a:rPr lang="hu-HU" sz="2600" dirty="0" smtClean="0"/>
              <a:t>.”</a:t>
            </a:r>
            <a:endParaRPr lang="hu-HU" sz="2600" dirty="0"/>
          </a:p>
          <a:p>
            <a:pPr marL="0" indent="0">
              <a:buNone/>
            </a:pPr>
            <a:r>
              <a:rPr lang="hu-HU" sz="2600" dirty="0" smtClean="0"/>
              <a:t>„A </a:t>
            </a:r>
            <a:r>
              <a:rPr lang="hu-HU" sz="2600" dirty="0"/>
              <a:t>vasművesség eszközeit állították ki</a:t>
            </a:r>
            <a:r>
              <a:rPr lang="hu-HU" sz="2600" dirty="0" smtClean="0"/>
              <a:t>.”</a:t>
            </a:r>
            <a:endParaRPr lang="hu-HU" sz="2600" dirty="0"/>
          </a:p>
          <a:p>
            <a:pPr marL="0" indent="0">
              <a:buNone/>
            </a:pPr>
            <a:r>
              <a:rPr lang="hu-HU" sz="2600" dirty="0" smtClean="0"/>
              <a:t>„A Csipkeverés </a:t>
            </a:r>
            <a:r>
              <a:rPr lang="hu-HU" sz="2600" dirty="0"/>
              <a:t>kellékeit láttuk</a:t>
            </a:r>
            <a:r>
              <a:rPr lang="hu-HU" sz="2600" dirty="0" smtClean="0"/>
              <a:t>.”</a:t>
            </a:r>
            <a:endParaRPr lang="hu-HU" sz="2600" dirty="0"/>
          </a:p>
          <a:p>
            <a:pPr marL="0" indent="0">
              <a:buNone/>
            </a:pPr>
            <a:r>
              <a:rPr lang="hu-HU" sz="2600" dirty="0" smtClean="0"/>
              <a:t>„Régi </a:t>
            </a:r>
            <a:r>
              <a:rPr lang="hu-HU" sz="2600" dirty="0"/>
              <a:t>fényképeket </a:t>
            </a:r>
            <a:r>
              <a:rPr lang="hu-HU" sz="2600" dirty="0" smtClean="0"/>
              <a:t>állítottak ki az </a:t>
            </a:r>
            <a:r>
              <a:rPr lang="hu-HU" sz="2600" dirty="0"/>
              <a:t>erdélyi építészetről</a:t>
            </a:r>
            <a:r>
              <a:rPr lang="hu-HU" sz="2600" dirty="0" smtClean="0"/>
              <a:t>.”</a:t>
            </a:r>
            <a:endParaRPr lang="hu-HU" sz="26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3821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369774"/>
          </a:xfrm>
        </p:spPr>
        <p:txBody>
          <a:bodyPr>
            <a:normAutofit fontScale="90000"/>
          </a:bodyPr>
          <a:lstStyle/>
          <a:p>
            <a:r>
              <a:rPr lang="hu-HU" sz="4400" b="1" dirty="0" err="1" smtClean="0"/>
              <a:t>torockó</a:t>
            </a:r>
            <a:endParaRPr lang="hu-HU" sz="4400" b="1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0" y="988292"/>
            <a:ext cx="12034982" cy="4775199"/>
          </a:xfrm>
        </p:spPr>
        <p:txBody>
          <a:bodyPr>
            <a:noAutofit/>
          </a:bodyPr>
          <a:lstStyle/>
          <a:p>
            <a:r>
              <a:rPr lang="hu-HU" altLang="hu-HU" dirty="0">
                <a:latin typeface="Verdana" panose="020B0604030504040204" pitchFamily="34" charset="0"/>
              </a:rPr>
              <a:t>Torockó Erdély legnyugatibb </a:t>
            </a:r>
            <a:endParaRPr lang="hu-HU" altLang="hu-HU" dirty="0" smtClean="0"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hu-HU" altLang="hu-HU" dirty="0" smtClean="0">
                <a:latin typeface="Verdana" panose="020B0604030504040204" pitchFamily="34" charset="0"/>
              </a:rPr>
              <a:t>székely végvára </a:t>
            </a:r>
          </a:p>
          <a:p>
            <a:pPr marL="0" indent="0">
              <a:buNone/>
            </a:pPr>
            <a:r>
              <a:rPr lang="hu-HU" altLang="hu-HU" dirty="0" smtClean="0">
                <a:latin typeface="Verdana" panose="020B0604030504040204" pitchFamily="34" charset="0"/>
              </a:rPr>
              <a:t>és </a:t>
            </a:r>
            <a:r>
              <a:rPr lang="hu-HU" altLang="hu-HU" dirty="0">
                <a:latin typeface="Verdana" panose="020B0604030504040204" pitchFamily="34" charset="0"/>
              </a:rPr>
              <a:t>talán legszebb faluja. </a:t>
            </a:r>
            <a:endParaRPr lang="hu-HU" altLang="hu-HU" dirty="0" smtClean="0">
              <a:latin typeface="Verdana" panose="020B0604030504040204" pitchFamily="34" charset="0"/>
            </a:endParaRPr>
          </a:p>
          <a:p>
            <a:r>
              <a:rPr lang="hu-HU" altLang="hu-HU" dirty="0" smtClean="0">
                <a:latin typeface="Verdana" panose="020B0604030504040204" pitchFamily="34" charset="0"/>
              </a:rPr>
              <a:t>Az </a:t>
            </a:r>
            <a:r>
              <a:rPr lang="hu-HU" altLang="hu-HU" dirty="0">
                <a:latin typeface="Verdana" panose="020B0604030504040204" pitchFamily="34" charset="0"/>
              </a:rPr>
              <a:t>egykori bányászfalu </a:t>
            </a:r>
            <a:endParaRPr lang="hu-HU" altLang="hu-HU" dirty="0" smtClean="0"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hu-HU" altLang="hu-HU" dirty="0" smtClean="0">
                <a:latin typeface="Verdana" panose="020B0604030504040204" pitchFamily="34" charset="0"/>
              </a:rPr>
              <a:t>ma </a:t>
            </a:r>
            <a:r>
              <a:rPr lang="hu-HU" altLang="hu-HU" dirty="0">
                <a:latin typeface="Verdana" panose="020B0604030504040204" pitchFamily="34" charset="0"/>
              </a:rPr>
              <a:t>a Világörökség részét képezi. </a:t>
            </a:r>
            <a:endParaRPr lang="hu-HU" altLang="hu-HU" dirty="0" smtClean="0">
              <a:latin typeface="Verdana" panose="020B0604030504040204" pitchFamily="34" charset="0"/>
            </a:endParaRPr>
          </a:p>
          <a:p>
            <a:r>
              <a:rPr lang="hu-HU" altLang="hu-HU" dirty="0" smtClean="0">
                <a:latin typeface="Verdana" panose="020B0604030504040204" pitchFamily="34" charset="0"/>
              </a:rPr>
              <a:t>Az </a:t>
            </a:r>
            <a:r>
              <a:rPr lang="hu-HU" altLang="hu-HU" dirty="0">
                <a:latin typeface="Verdana" panose="020B0604030504040204" pitchFamily="34" charset="0"/>
              </a:rPr>
              <a:t>Erdélyi-középhegység keleti részén </a:t>
            </a:r>
            <a:endParaRPr lang="hu-HU" altLang="hu-HU" dirty="0" smtClean="0"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hu-HU" altLang="hu-HU" dirty="0" smtClean="0">
                <a:latin typeface="Verdana" panose="020B0604030504040204" pitchFamily="34" charset="0"/>
              </a:rPr>
              <a:t>elterülő </a:t>
            </a:r>
            <a:r>
              <a:rPr lang="hu-HU" altLang="hu-HU" dirty="0">
                <a:latin typeface="Verdana" panose="020B0604030504040204" pitchFamily="34" charset="0"/>
              </a:rPr>
              <a:t>Torockói-hegységben, </a:t>
            </a:r>
            <a:endParaRPr lang="hu-HU" altLang="hu-HU" dirty="0" smtClean="0"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hu-HU" altLang="hu-HU" dirty="0" smtClean="0">
                <a:latin typeface="Verdana" panose="020B0604030504040204" pitchFamily="34" charset="0"/>
              </a:rPr>
              <a:t>a </a:t>
            </a:r>
            <a:r>
              <a:rPr lang="hu-HU" altLang="hu-HU" dirty="0">
                <a:latin typeface="Verdana" panose="020B0604030504040204" pitchFamily="34" charset="0"/>
              </a:rPr>
              <a:t>Székelykő és az Ordaskő sziklavonulatának szűk völgyében, Kolozsvártól délre </a:t>
            </a:r>
            <a:r>
              <a:rPr lang="hu-HU" altLang="hu-HU" dirty="0" smtClean="0">
                <a:latin typeface="Verdana" panose="020B0604030504040204" pitchFamily="34" charset="0"/>
              </a:rPr>
              <a:t>fekszik.</a:t>
            </a:r>
          </a:p>
          <a:p>
            <a:r>
              <a:rPr lang="hu-HU" altLang="hu-HU" dirty="0" smtClean="0">
                <a:latin typeface="Verdana" panose="020B0604030504040204" pitchFamily="34" charset="0"/>
              </a:rPr>
              <a:t>Bizonyos </a:t>
            </a:r>
            <a:r>
              <a:rPr lang="hu-HU" altLang="hu-HU" dirty="0">
                <a:latin typeface="Verdana" panose="020B0604030504040204" pitchFamily="34" charset="0"/>
              </a:rPr>
              <a:t>időszakokban a Nap úgy kel fel, hogy a faluból nézve aztán még visszabújik a Székelykő sziklái mögé, hogy aztán kicsivel később újra előbukkanjon mögülük. 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71099"/>
            <a:ext cx="6015248" cy="292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9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922048"/>
          </a:xfrm>
        </p:spPr>
        <p:txBody>
          <a:bodyPr>
            <a:normAutofit/>
          </a:bodyPr>
          <a:lstStyle/>
          <a:p>
            <a:r>
              <a:rPr lang="hu-HU" sz="4400" b="1" dirty="0" err="1" smtClean="0"/>
              <a:t>torockószentgyörgy</a:t>
            </a:r>
            <a:endParaRPr lang="hu-HU" sz="4400" b="1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0" y="1222513"/>
            <a:ext cx="11936896" cy="5178287"/>
          </a:xfrm>
        </p:spPr>
        <p:txBody>
          <a:bodyPr>
            <a:normAutofit lnSpcReduction="10000"/>
          </a:bodyPr>
          <a:lstStyle/>
          <a:p>
            <a:pPr algn="ctr"/>
            <a:r>
              <a:rPr lang="hu-HU" altLang="hu-HU" sz="2800" b="1" dirty="0">
                <a:latin typeface="Tw Cen MT" panose="020B0602020104020603" pitchFamily="34" charset="-18"/>
              </a:rPr>
              <a:t>Brassai Sámuel</a:t>
            </a:r>
            <a:r>
              <a:rPr lang="hu-HU" altLang="hu-HU" b="1" dirty="0">
                <a:latin typeface="Tw Cen MT" panose="020B0602020104020603" pitchFamily="34" charset="-18"/>
              </a:rPr>
              <a:t> </a:t>
            </a:r>
            <a:endParaRPr lang="hu-HU" altLang="hu-HU" dirty="0">
              <a:latin typeface="Verdana" panose="020B0604030504040204" pitchFamily="34" charset="0"/>
            </a:endParaRPr>
          </a:p>
          <a:p>
            <a:r>
              <a:rPr lang="hu-HU" altLang="hu-HU" sz="2800" dirty="0">
                <a:latin typeface="Tw Cen MT" panose="020B0602020104020603" pitchFamily="34" charset="-18"/>
              </a:rPr>
              <a:t>(</a:t>
            </a:r>
            <a:r>
              <a:rPr lang="hu-HU" altLang="hu-HU" sz="2800" dirty="0" err="1">
                <a:latin typeface="Tw Cen MT" panose="020B0602020104020603" pitchFamily="34" charset="-18"/>
              </a:rPr>
              <a:t>Torockószentgyörgy</a:t>
            </a:r>
            <a:r>
              <a:rPr lang="hu-HU" altLang="hu-HU" sz="2800" dirty="0">
                <a:latin typeface="Tw Cen MT" panose="020B0602020104020603" pitchFamily="34" charset="-18"/>
              </a:rPr>
              <a:t>, 1797. június 16. - 1897. június 24.), </a:t>
            </a:r>
          </a:p>
          <a:p>
            <a:r>
              <a:rPr lang="hu-HU" altLang="hu-HU" sz="2800" dirty="0">
                <a:latin typeface="Tw Cen MT" panose="020B0602020104020603" pitchFamily="34" charset="-18"/>
              </a:rPr>
              <a:t>nyelvész, filozófus, természettudós, az „utolsó erdélyi polihisztor”, az MTA tagja. Foglalkozott földrajzzal, történelemmel, statisztikával és közgazdaságtannal, a zene elméleti kérdéseivel, esztétikával, műkritikával is. </a:t>
            </a:r>
            <a:endParaRPr lang="hu-HU" altLang="hu-HU" sz="2800" dirty="0" smtClean="0">
              <a:latin typeface="Tw Cen MT" panose="020B0602020104020603" pitchFamily="34" charset="-18"/>
            </a:endParaRPr>
          </a:p>
          <a:p>
            <a:r>
              <a:rPr lang="hu-HU" altLang="hu-HU" sz="2800" dirty="0" smtClean="0">
                <a:latin typeface="Tw Cen MT" panose="020B0602020104020603" pitchFamily="34" charset="-18"/>
              </a:rPr>
              <a:t>Az </a:t>
            </a:r>
            <a:r>
              <a:rPr lang="hu-HU" altLang="hu-HU" sz="2800" dirty="0">
                <a:latin typeface="Tw Cen MT" panose="020B0602020104020603" pitchFamily="34" charset="-18"/>
              </a:rPr>
              <a:t>oktatásügyben számos reform elindítója és előmozdítója volt; hozzájárult a korabeli tudományos eredmények népszerűsítéséhez</a:t>
            </a:r>
            <a:r>
              <a:rPr lang="hu-HU" altLang="hu-HU" sz="2800" dirty="0" smtClean="0">
                <a:latin typeface="Tw Cen MT" panose="020B0602020104020603" pitchFamily="34" charset="-18"/>
              </a:rPr>
              <a:t>.</a:t>
            </a:r>
          </a:p>
          <a:p>
            <a:r>
              <a:rPr lang="hu-HU" altLang="hu-HU" sz="2800" dirty="0" smtClean="0">
                <a:latin typeface="Tw Cen MT" panose="020B0602020104020603" pitchFamily="34" charset="-18"/>
              </a:rPr>
              <a:t>A házsongárdi temetőben megtekintettük sírhelyét</a:t>
            </a:r>
            <a:endParaRPr lang="hu-HU" altLang="hu-HU" sz="2800" dirty="0">
              <a:latin typeface="Tw Cen MT" panose="020B0602020104020603" pitchFamily="34" charset="-18"/>
            </a:endParaRPr>
          </a:p>
          <a:p>
            <a:endParaRPr lang="hu-HU" sz="2800" dirty="0"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1360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75" y="109330"/>
            <a:ext cx="10364451" cy="1040597"/>
          </a:xfrm>
        </p:spPr>
        <p:txBody>
          <a:bodyPr>
            <a:normAutofit/>
          </a:bodyPr>
          <a:lstStyle/>
          <a:p>
            <a:r>
              <a:rPr lang="hu-HU" sz="4400" b="1" dirty="0" err="1" smtClean="0"/>
              <a:t>Toroczkai</a:t>
            </a:r>
            <a:r>
              <a:rPr lang="hu-HU" sz="4400" b="1" dirty="0" smtClean="0"/>
              <a:t> vár</a:t>
            </a:r>
            <a:endParaRPr lang="hu-HU" sz="4400" b="1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193965" y="1033670"/>
            <a:ext cx="11083636" cy="5718112"/>
          </a:xfrm>
        </p:spPr>
        <p:txBody>
          <a:bodyPr>
            <a:normAutofit/>
          </a:bodyPr>
          <a:lstStyle/>
          <a:p>
            <a:r>
              <a:rPr lang="hu-HU" altLang="hu-HU" dirty="0">
                <a:latin typeface="Verdana" panose="020B0604030504040204" pitchFamily="34" charset="0"/>
              </a:rPr>
              <a:t>A </a:t>
            </a:r>
            <a:r>
              <a:rPr lang="hu-HU" altLang="hu-HU" dirty="0" err="1">
                <a:latin typeface="Verdana" panose="020B0604030504040204" pitchFamily="34" charset="0"/>
              </a:rPr>
              <a:t>Torockószentgyörgy</a:t>
            </a:r>
            <a:r>
              <a:rPr lang="hu-HU" altLang="hu-HU" dirty="0">
                <a:latin typeface="Verdana" panose="020B0604030504040204" pitchFamily="34" charset="0"/>
              </a:rPr>
              <a:t> határában, a falutól mindössze két </a:t>
            </a:r>
            <a:endParaRPr lang="hu-HU" altLang="hu-HU" dirty="0" smtClean="0"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hu-HU" altLang="hu-HU" dirty="0" smtClean="0">
                <a:latin typeface="Verdana" panose="020B0604030504040204" pitchFamily="34" charset="0"/>
              </a:rPr>
              <a:t>kilométerre </a:t>
            </a:r>
            <a:r>
              <a:rPr lang="hu-HU" altLang="hu-HU" dirty="0">
                <a:latin typeface="Verdana" panose="020B0604030504040204" pitchFamily="34" charset="0"/>
              </a:rPr>
              <a:t>található  középkori vár romja egy 740 m magas mészkőszirten áll. </a:t>
            </a:r>
            <a:endParaRPr lang="hu-HU" altLang="hu-HU" dirty="0" smtClean="0">
              <a:latin typeface="Verdana" panose="020B0604030504040204" pitchFamily="34" charset="0"/>
            </a:endParaRPr>
          </a:p>
          <a:p>
            <a:r>
              <a:rPr lang="hu-HU" altLang="hu-HU" dirty="0" smtClean="0">
                <a:latin typeface="Verdana" panose="020B0604030504040204" pitchFamily="34" charset="0"/>
              </a:rPr>
              <a:t>a </a:t>
            </a:r>
            <a:r>
              <a:rPr lang="hu-HU" altLang="hu-HU" dirty="0">
                <a:latin typeface="Verdana" panose="020B0604030504040204" pitchFamily="34" charset="0"/>
              </a:rPr>
              <a:t>200 méteres </a:t>
            </a:r>
            <a:r>
              <a:rPr lang="hu-HU" altLang="hu-HU" dirty="0" smtClean="0">
                <a:latin typeface="Verdana" panose="020B0604030504040204" pitchFamily="34" charset="0"/>
              </a:rPr>
              <a:t>a szintkülönbség, de a </a:t>
            </a:r>
            <a:r>
              <a:rPr lang="hu-HU" altLang="hu-HU" dirty="0">
                <a:latin typeface="Verdana" panose="020B0604030504040204" pitchFamily="34" charset="0"/>
              </a:rPr>
              <a:t>sziklafalak meredeksége, </a:t>
            </a:r>
            <a:r>
              <a:rPr lang="hu-HU" altLang="hu-HU" dirty="0" smtClean="0">
                <a:latin typeface="Verdana" panose="020B0604030504040204" pitchFamily="34" charset="0"/>
              </a:rPr>
              <a:t>és </a:t>
            </a:r>
            <a:r>
              <a:rPr lang="hu-HU" altLang="hu-HU" dirty="0">
                <a:latin typeface="Verdana" panose="020B0604030504040204" pitchFamily="34" charset="0"/>
              </a:rPr>
              <a:t>komorsága miatt </a:t>
            </a:r>
            <a:r>
              <a:rPr lang="hu-HU" altLang="hu-HU" dirty="0" smtClean="0">
                <a:latin typeface="Verdana" panose="020B0604030504040204" pitchFamily="34" charset="0"/>
              </a:rPr>
              <a:t>sokkal </a:t>
            </a:r>
            <a:r>
              <a:rPr lang="hu-HU" altLang="hu-HU" dirty="0">
                <a:latin typeface="Verdana" panose="020B0604030504040204" pitchFamily="34" charset="0"/>
              </a:rPr>
              <a:t>többnek látszik, </a:t>
            </a:r>
            <a:endParaRPr lang="hu-HU" altLang="hu-HU" dirty="0" smtClean="0"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hu-HU" altLang="hu-HU" dirty="0" smtClean="0">
                <a:latin typeface="Verdana" panose="020B0604030504040204" pitchFamily="34" charset="0"/>
              </a:rPr>
              <a:t>és a </a:t>
            </a:r>
            <a:r>
              <a:rPr lang="hu-HU" altLang="hu-HU" dirty="0">
                <a:latin typeface="Verdana" panose="020B0604030504040204" pitchFamily="34" charset="0"/>
              </a:rPr>
              <a:t>vár megközelíthetetlennek tűnik</a:t>
            </a:r>
            <a:r>
              <a:rPr lang="hu-HU" altLang="hu-HU" dirty="0" smtClean="0">
                <a:latin typeface="Verdana" panose="020B0604030504040204" pitchFamily="34" charset="0"/>
              </a:rPr>
              <a:t>.</a:t>
            </a:r>
            <a:r>
              <a:rPr lang="hu-HU" altLang="hu-HU" dirty="0">
                <a:latin typeface="Verdana" panose="020B0604030504040204" pitchFamily="34" charset="0"/>
              </a:rPr>
              <a:t> </a:t>
            </a:r>
            <a:endParaRPr lang="hu-HU" altLang="hu-HU" dirty="0" smtClean="0"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hu-HU" altLang="hu-HU" dirty="0" smtClean="0">
                <a:latin typeface="Verdana" panose="020B0604030504040204" pitchFamily="34" charset="0"/>
              </a:rPr>
              <a:t>	A </a:t>
            </a:r>
            <a:r>
              <a:rPr lang="hu-HU" altLang="hu-HU" dirty="0">
                <a:latin typeface="Verdana" panose="020B0604030504040204" pitchFamily="34" charset="0"/>
              </a:rPr>
              <a:t>várat 1704-ben egy labanc tábornok </a:t>
            </a:r>
            <a:endParaRPr lang="hu-HU" altLang="hu-HU" dirty="0" smtClean="0"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hu-HU" altLang="hu-HU" dirty="0" smtClean="0">
                <a:latin typeface="Verdana" panose="020B0604030504040204" pitchFamily="34" charset="0"/>
              </a:rPr>
              <a:t>leromboltatta</a:t>
            </a:r>
            <a:r>
              <a:rPr lang="hu-HU" altLang="hu-HU" dirty="0">
                <a:latin typeface="Verdana" panose="020B0604030504040204" pitchFamily="34" charset="0"/>
              </a:rPr>
              <a:t>, </a:t>
            </a:r>
            <a:r>
              <a:rPr lang="hu-HU" altLang="hu-HU" dirty="0" smtClean="0">
                <a:latin typeface="Verdana" panose="020B0604030504040204" pitchFamily="34" charset="0"/>
              </a:rPr>
              <a:t>de </a:t>
            </a:r>
            <a:r>
              <a:rPr lang="hu-HU" altLang="hu-HU" dirty="0">
                <a:latin typeface="Verdana" panose="020B0604030504040204" pitchFamily="34" charset="0"/>
              </a:rPr>
              <a:t>egy tornya és a falak </a:t>
            </a:r>
            <a:endParaRPr lang="hu-HU" altLang="hu-HU" dirty="0" smtClean="0"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hu-HU" altLang="hu-HU" dirty="0" smtClean="0">
                <a:latin typeface="Verdana" panose="020B0604030504040204" pitchFamily="34" charset="0"/>
              </a:rPr>
              <a:t>egy része </a:t>
            </a:r>
            <a:r>
              <a:rPr lang="hu-HU" altLang="hu-HU" dirty="0">
                <a:latin typeface="Verdana" panose="020B0604030504040204" pitchFamily="34" charset="0"/>
              </a:rPr>
              <a:t>még ma is áll.</a:t>
            </a:r>
            <a:br>
              <a:rPr lang="hu-HU" altLang="hu-HU" dirty="0">
                <a:latin typeface="Verdana" panose="020B0604030504040204" pitchFamily="34" charset="0"/>
              </a:rPr>
            </a:br>
            <a:r>
              <a:rPr lang="hu-HU" altLang="hu-HU" dirty="0" smtClean="0">
                <a:latin typeface="Verdana" panose="020B0604030504040204" pitchFamily="34" charset="0"/>
              </a:rPr>
              <a:t> </a:t>
            </a:r>
            <a:endParaRPr lang="hu-HU" altLang="hu-HU" dirty="0">
              <a:latin typeface="Verdana" panose="020B0604030504040204" pitchFamily="34" charset="0"/>
            </a:endParaRPr>
          </a:p>
          <a:p>
            <a:endParaRPr lang="hu-H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758" y="2839836"/>
            <a:ext cx="5109514" cy="383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08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5739" y="337930"/>
            <a:ext cx="10582487" cy="824948"/>
          </a:xfrm>
        </p:spPr>
        <p:txBody>
          <a:bodyPr>
            <a:normAutofit/>
          </a:bodyPr>
          <a:lstStyle/>
          <a:p>
            <a:r>
              <a:rPr lang="hu-HU" sz="4400" b="1" dirty="0" smtClean="0"/>
              <a:t>A vár története</a:t>
            </a:r>
            <a:endParaRPr lang="hu-HU" sz="4400" b="1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188843" y="1162878"/>
            <a:ext cx="11877261" cy="5396948"/>
          </a:xfrm>
        </p:spPr>
        <p:txBody>
          <a:bodyPr>
            <a:noAutofit/>
          </a:bodyPr>
          <a:lstStyle/>
          <a:p>
            <a:r>
              <a:rPr lang="hu-HU" sz="2400" dirty="0"/>
              <a:t>Az első a római </a:t>
            </a:r>
            <a:r>
              <a:rPr lang="hu-HU" sz="2400" dirty="0" err="1"/>
              <a:t>castrum</a:t>
            </a:r>
            <a:r>
              <a:rPr lang="hu-HU" sz="2400" dirty="0"/>
              <a:t>, a második a Gyula által épített “fehérvár”, amelynek építésénél a </a:t>
            </a:r>
            <a:r>
              <a:rPr lang="hu-HU" sz="2400" dirty="0" err="1"/>
              <a:t>castrum</a:t>
            </a:r>
            <a:r>
              <a:rPr lang="hu-HU" sz="2400" dirty="0"/>
              <a:t> alapjait és </a:t>
            </a:r>
            <a:r>
              <a:rPr lang="hu-HU" sz="2400" dirty="0" err="1"/>
              <a:t>köveit</a:t>
            </a:r>
            <a:r>
              <a:rPr lang="hu-HU" sz="2400" dirty="0"/>
              <a:t> használták fel és az idők igényeinek megfelelően </a:t>
            </a:r>
            <a:r>
              <a:rPr lang="hu-HU" sz="2400" dirty="0" err="1"/>
              <a:t>alakítgatták</a:t>
            </a:r>
            <a:r>
              <a:rPr lang="hu-HU" sz="2400" dirty="0"/>
              <a:t> a középkor folyamán</a:t>
            </a:r>
            <a:r>
              <a:rPr lang="hu-HU" sz="2400" dirty="0" smtClean="0"/>
              <a:t>.</a:t>
            </a:r>
          </a:p>
          <a:p>
            <a:r>
              <a:rPr lang="hu-HU" sz="2400" dirty="0"/>
              <a:t>A várépítés szükségességét a törökökkel folytatott állandó harc és az elfoglalt területek könnyebb ellenőrzése és megtartása tette szükségessé.</a:t>
            </a:r>
            <a:endParaRPr lang="hu-HU" sz="2400" dirty="0" smtClean="0"/>
          </a:p>
          <a:p>
            <a:r>
              <a:rPr lang="hu-HU" sz="2400" dirty="0"/>
              <a:t>Az utolsó nagyobb átalakításokat ezen a váron Bethlen Gábor végeztette, megépítve 1615 és 1627 között a most is látható délkeleti és délnyugati bástyákat.</a:t>
            </a:r>
            <a:endParaRPr lang="hu-HU" sz="2400" dirty="0" smtClean="0"/>
          </a:p>
          <a:p>
            <a:r>
              <a:rPr lang="hu-HU" sz="2400" dirty="0"/>
              <a:t>Az alapkövet 1714. november 4-én rakták le katonai, civil és egyházi hatalmasságok jelenlétében. A vár építésén mintegy 20 000 ember dolgozott. Óriási próbatétel volt az Ompoly folyóból kivezetett malomárok medrének rendszerezése,</a:t>
            </a:r>
          </a:p>
        </p:txBody>
      </p:sp>
    </p:spTree>
    <p:extLst>
      <p:ext uri="{BB962C8B-B14F-4D97-AF65-F5344CB8AC3E}">
        <p14:creationId xmlns:p14="http://schemas.microsoft.com/office/powerpoint/2010/main" val="148457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970138"/>
          </a:xfrm>
        </p:spPr>
        <p:txBody>
          <a:bodyPr>
            <a:normAutofit/>
          </a:bodyPr>
          <a:lstStyle/>
          <a:p>
            <a:r>
              <a:rPr lang="hu-HU" sz="4400" b="1" dirty="0" smtClean="0"/>
              <a:t>Erdély földrajzi elhelyezkedése</a:t>
            </a:r>
            <a:endParaRPr lang="hu-HU" sz="4400" b="1" dirty="0"/>
          </a:p>
        </p:txBody>
      </p:sp>
      <p:sp>
        <p:nvSpPr>
          <p:cNvPr id="4" name="Tartalom helye 3"/>
          <p:cNvSpPr>
            <a:spLocks noGrp="1"/>
          </p:cNvSpPr>
          <p:nvPr>
            <p:ph sz="quarter" idx="14"/>
          </p:nvPr>
        </p:nvSpPr>
        <p:spPr>
          <a:xfrm>
            <a:off x="5883564" y="2367092"/>
            <a:ext cx="5957454" cy="3424107"/>
          </a:xfrm>
        </p:spPr>
        <p:txBody>
          <a:bodyPr>
            <a:noAutofit/>
          </a:bodyPr>
          <a:lstStyle/>
          <a:p>
            <a:r>
              <a:rPr lang="hu-HU" sz="2800" b="1" dirty="0">
                <a:latin typeface="Arial" panose="020B0604020202020204" pitchFamily="34" charset="0"/>
              </a:rPr>
              <a:t>Történelmi Erdély: </a:t>
            </a:r>
            <a:r>
              <a:rPr lang="hu-HU" sz="2800" b="1" dirty="0" smtClean="0">
                <a:latin typeface="Arial" panose="020B0604020202020204" pitchFamily="34" charset="0"/>
              </a:rPr>
              <a:t>/sárga/      57 </a:t>
            </a:r>
            <a:r>
              <a:rPr lang="hu-HU" sz="2800" b="1" dirty="0">
                <a:latin typeface="Arial" panose="020B0604020202020204" pitchFamily="34" charset="0"/>
              </a:rPr>
              <a:t>000 </a:t>
            </a:r>
            <a:r>
              <a:rPr lang="hu-HU" sz="2800" b="1" dirty="0" smtClean="0">
                <a:latin typeface="Arial" panose="020B0604020202020204" pitchFamily="34" charset="0"/>
              </a:rPr>
              <a:t>km²</a:t>
            </a:r>
            <a:endParaRPr lang="hu-HU" sz="2800" b="1" dirty="0">
              <a:latin typeface="Arial" panose="020B0604020202020204" pitchFamily="34" charset="0"/>
            </a:endParaRPr>
          </a:p>
          <a:p>
            <a:r>
              <a:rPr lang="hu-HU" sz="2800" b="1" dirty="0" err="1">
                <a:latin typeface="Arial" panose="020B0604020202020204" pitchFamily="34" charset="0"/>
              </a:rPr>
              <a:t>Partiummal</a:t>
            </a:r>
            <a:r>
              <a:rPr lang="hu-HU" sz="2800" b="1" dirty="0">
                <a:latin typeface="Arial" panose="020B0604020202020204" pitchFamily="34" charset="0"/>
              </a:rPr>
              <a:t> és Bánáttal együtt </a:t>
            </a:r>
            <a:r>
              <a:rPr lang="hu-HU" sz="2800" b="1" dirty="0" smtClean="0">
                <a:latin typeface="Arial" panose="020B0604020202020204" pitchFamily="34" charset="0"/>
              </a:rPr>
              <a:t>/barna/ 103 </a:t>
            </a:r>
            <a:r>
              <a:rPr lang="hu-HU" sz="2800" b="1" dirty="0">
                <a:latin typeface="Arial" panose="020B0604020202020204" pitchFamily="34" charset="0"/>
              </a:rPr>
              <a:t>093  </a:t>
            </a:r>
            <a:r>
              <a:rPr lang="hu-HU" sz="2800" b="1" dirty="0" smtClean="0">
                <a:latin typeface="Arial" panose="020B0604020202020204" pitchFamily="34" charset="0"/>
              </a:rPr>
              <a:t>km</a:t>
            </a:r>
            <a:r>
              <a:rPr lang="hu-HU" sz="2800" b="1" baseline="30000" dirty="0" smtClean="0">
                <a:latin typeface="Arial" panose="020B0604020202020204" pitchFamily="34" charset="0"/>
              </a:rPr>
              <a:t>2</a:t>
            </a:r>
          </a:p>
          <a:p>
            <a:endParaRPr lang="hu-HU" sz="2800" b="1" baseline="30000" dirty="0" smtClean="0">
              <a:latin typeface="Arial" panose="020B0604020202020204" pitchFamily="34" charset="0"/>
            </a:endParaRPr>
          </a:p>
          <a:p>
            <a:r>
              <a:rPr lang="hu-HU" sz="2800" b="1" baseline="30000" dirty="0" smtClean="0">
                <a:latin typeface="Arial" panose="020B0604020202020204" pitchFamily="34" charset="0"/>
              </a:rPr>
              <a:t>Kék -  </a:t>
            </a:r>
            <a:r>
              <a:rPr lang="hu-HU" sz="2800" b="1" baseline="30000" dirty="0" err="1" smtClean="0">
                <a:latin typeface="Arial" panose="020B0604020202020204" pitchFamily="34" charset="0"/>
              </a:rPr>
              <a:t>órománia</a:t>
            </a:r>
            <a:r>
              <a:rPr lang="hu-HU" sz="2800" b="1" baseline="30000" dirty="0" smtClean="0">
                <a:latin typeface="Arial" panose="020B0604020202020204" pitchFamily="34" charset="0"/>
              </a:rPr>
              <a:t>, </a:t>
            </a:r>
            <a:r>
              <a:rPr lang="hu-HU" sz="2800" b="1" baseline="30000" dirty="0" err="1" smtClean="0">
                <a:latin typeface="Arial" panose="020B0604020202020204" pitchFamily="34" charset="0"/>
              </a:rPr>
              <a:t>havasalföld</a:t>
            </a:r>
            <a:endParaRPr lang="hu-HU" sz="2800" b="1" dirty="0"/>
          </a:p>
          <a:p>
            <a:endParaRPr lang="hu-HU" sz="2800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97442" y="1765961"/>
            <a:ext cx="5998558" cy="446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2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75" y="496957"/>
            <a:ext cx="10364451" cy="1958008"/>
          </a:xfrm>
        </p:spPr>
        <p:txBody>
          <a:bodyPr>
            <a:normAutofit fontScale="90000"/>
          </a:bodyPr>
          <a:lstStyle/>
          <a:p>
            <a:pPr algn="l"/>
            <a:r>
              <a:rPr lang="hu-HU" sz="4400" b="1" dirty="0" smtClean="0">
                <a:solidFill>
                  <a:schemeClr val="accent5">
                    <a:lumMod val="50000"/>
                  </a:schemeClr>
                </a:solidFill>
              </a:rPr>
              <a:t>			</a:t>
            </a:r>
            <a:r>
              <a:rPr lang="hu-HU" sz="4900" b="1" dirty="0" smtClean="0">
                <a:solidFill>
                  <a:schemeClr val="accent5">
                    <a:lumMod val="50000"/>
                  </a:schemeClr>
                </a:solidFill>
              </a:rPr>
              <a:t>GYULAFEHÉRVÁR</a:t>
            </a:r>
            <a:br>
              <a:rPr lang="hu-HU" sz="49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hu-HU" sz="49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hu-HU" sz="49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hu-HU" b="1" dirty="0" smtClean="0"/>
              <a:t>Szent Mihály székesegyház</a:t>
            </a:r>
            <a:r>
              <a:rPr lang="hu-HU" b="1" dirty="0"/>
              <a:t>, 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 smtClean="0"/>
              <a:t>fejedelemségek </a:t>
            </a:r>
            <a:r>
              <a:rPr lang="hu-HU" b="1" dirty="0"/>
              <a:t>temetkezési helye</a:t>
            </a:r>
            <a:br>
              <a:rPr lang="hu-HU" b="1" dirty="0"/>
            </a:br>
            <a:endParaRPr lang="hu-HU" b="1" dirty="0"/>
          </a:p>
        </p:txBody>
      </p:sp>
      <p:pic>
        <p:nvPicPr>
          <p:cNvPr id="5" name="Picture 2" descr="KÃ©ptalÃ¡lat a kÃ¶vetkezÅre: âgyulafehÃ©rvÃ¡r szent mihÃ¡ly szÃ©kesegyhÃ¡zâ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76" y="2718882"/>
            <a:ext cx="5315624" cy="398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apcsolÃ³dÃ³ kÃ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621" y="3023175"/>
            <a:ext cx="4617605" cy="345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7730835" y="2087418"/>
            <a:ext cx="2770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/>
              <a:t>Károly kapuk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59528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733" y="120073"/>
            <a:ext cx="4565649" cy="3424237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9" y="120073"/>
            <a:ext cx="4710544" cy="353290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418" y="3355109"/>
            <a:ext cx="4461163" cy="334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4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75" y="1087655"/>
            <a:ext cx="10364451" cy="1127039"/>
          </a:xfrm>
        </p:spPr>
        <p:txBody>
          <a:bodyPr>
            <a:normAutofit fontScale="90000"/>
          </a:bodyPr>
          <a:lstStyle/>
          <a:p>
            <a:r>
              <a:rPr lang="hu-HU" sz="4400" dirty="0"/>
              <a:t>Az értékelő órán megfogalmazott Tanulói vélemények:</a:t>
            </a:r>
            <a:br>
              <a:rPr lang="hu-HU" sz="4400" dirty="0"/>
            </a:br>
            <a:r>
              <a:rPr lang="hu-HU" sz="4400" b="1" dirty="0"/>
              <a:t/>
            </a:r>
            <a:br>
              <a:rPr lang="hu-HU" sz="4400" b="1" dirty="0"/>
            </a:br>
            <a:endParaRPr lang="hu-HU" sz="4400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 smtClean="0"/>
              <a:t>„Gyönyörű A templom.”</a:t>
            </a:r>
            <a:endParaRPr lang="hu-HU" sz="2400" dirty="0"/>
          </a:p>
          <a:p>
            <a:pPr marL="0" indent="0">
              <a:buNone/>
            </a:pPr>
            <a:r>
              <a:rPr lang="hu-HU" sz="2400" dirty="0" smtClean="0"/>
              <a:t>„Érdekes </a:t>
            </a:r>
            <a:r>
              <a:rPr lang="hu-HU" sz="2400" dirty="0"/>
              <a:t>történeteket hallottunk a Hunyadiakról</a:t>
            </a:r>
            <a:r>
              <a:rPr lang="hu-HU" sz="2400" dirty="0" smtClean="0"/>
              <a:t>.”</a:t>
            </a:r>
            <a:endParaRPr lang="hu-HU" sz="2400" dirty="0"/>
          </a:p>
          <a:p>
            <a:pPr marL="0" indent="0">
              <a:buNone/>
            </a:pPr>
            <a:r>
              <a:rPr lang="hu-HU" sz="2400" dirty="0" smtClean="0"/>
              <a:t>„szép </a:t>
            </a:r>
            <a:r>
              <a:rPr lang="hu-HU" sz="2400" dirty="0"/>
              <a:t>építésű templomban jártunk</a:t>
            </a:r>
            <a:r>
              <a:rPr lang="hu-HU" sz="2400" dirty="0" smtClean="0"/>
              <a:t>.”</a:t>
            </a:r>
            <a:endParaRPr lang="hu-HU" sz="2400" dirty="0"/>
          </a:p>
          <a:p>
            <a:pPr marL="0" indent="0">
              <a:buNone/>
            </a:pPr>
            <a:r>
              <a:rPr lang="hu-HU" sz="2400" dirty="0" smtClean="0"/>
              <a:t>„Gyönyörű </a:t>
            </a:r>
            <a:r>
              <a:rPr lang="hu-HU" sz="2400" dirty="0"/>
              <a:t>Károly- kapun át mentünk ki az emlékműhöz</a:t>
            </a:r>
            <a:r>
              <a:rPr lang="hu-HU" sz="2400" dirty="0" smtClean="0"/>
              <a:t>.”</a:t>
            </a:r>
            <a:endParaRPr lang="hu-HU" sz="2400" dirty="0"/>
          </a:p>
          <a:p>
            <a:pPr marL="0" indent="0">
              <a:buNone/>
            </a:pPr>
            <a:r>
              <a:rPr lang="hu-HU" sz="2400" dirty="0" smtClean="0"/>
              <a:t>„Itt </a:t>
            </a:r>
            <a:r>
              <a:rPr lang="hu-HU" sz="2400" dirty="0"/>
              <a:t>ráláttunk a városra. csodálatos volt a kilátás</a:t>
            </a:r>
            <a:r>
              <a:rPr lang="hu-HU" sz="2400" dirty="0" smtClean="0"/>
              <a:t>.”</a:t>
            </a:r>
            <a:endParaRPr lang="hu-HU" sz="2400" dirty="0"/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83948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20755"/>
          </a:xfrm>
        </p:spPr>
        <p:txBody>
          <a:bodyPr>
            <a:normAutofit/>
          </a:bodyPr>
          <a:lstStyle/>
          <a:p>
            <a:r>
              <a:rPr lang="hu-HU" sz="4400" b="1" dirty="0" smtClean="0"/>
              <a:t>Arad - 1849. október 6.</a:t>
            </a:r>
            <a:endParaRPr lang="hu-HU" sz="4400" b="1" dirty="0"/>
          </a:p>
        </p:txBody>
      </p:sp>
      <p:pic>
        <p:nvPicPr>
          <p:cNvPr id="4" name="Picture 7" descr="aradi 1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8" y="1412560"/>
            <a:ext cx="7038061" cy="52514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rad 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854" y="1978307"/>
            <a:ext cx="4719782" cy="35340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17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7165" y="618517"/>
            <a:ext cx="10881062" cy="1228755"/>
          </a:xfrm>
        </p:spPr>
        <p:txBody>
          <a:bodyPr>
            <a:normAutofit fontScale="90000"/>
          </a:bodyPr>
          <a:lstStyle/>
          <a:p>
            <a:r>
              <a:rPr lang="hu-HU" sz="4400" dirty="0"/>
              <a:t>Az értékelő órán megfogalmazott Tanulói vélemények:</a:t>
            </a:r>
            <a:br>
              <a:rPr lang="hu-HU" sz="4400" dirty="0"/>
            </a:br>
            <a:r>
              <a:rPr lang="hu-HU" b="1" dirty="0" smtClean="0"/>
              <a:t>: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581891" y="1773382"/>
            <a:ext cx="11111345" cy="4775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 smtClean="0"/>
              <a:t>„Megemlékeztünk </a:t>
            </a:r>
            <a:r>
              <a:rPr lang="hu-HU" sz="2400" dirty="0"/>
              <a:t>az aradi vértanúkról és koszorút helyeztünk el az emlékoszlopnál</a:t>
            </a:r>
            <a:r>
              <a:rPr lang="hu-HU" sz="2400" dirty="0" smtClean="0"/>
              <a:t>.”</a:t>
            </a:r>
            <a:endParaRPr lang="hu-HU" sz="2400" dirty="0"/>
          </a:p>
          <a:p>
            <a:pPr marL="0" indent="0">
              <a:buNone/>
            </a:pPr>
            <a:r>
              <a:rPr lang="hu-HU" sz="2400" dirty="0" smtClean="0"/>
              <a:t>„Együtt </a:t>
            </a:r>
            <a:r>
              <a:rPr lang="hu-HU" sz="2400" dirty="0"/>
              <a:t>énekeltük a Himnuszt</a:t>
            </a:r>
            <a:r>
              <a:rPr lang="hu-HU" sz="2400" dirty="0" smtClean="0"/>
              <a:t>.”</a:t>
            </a:r>
            <a:endParaRPr lang="hu-HU" sz="2400" dirty="0"/>
          </a:p>
          <a:p>
            <a:pPr marL="0" indent="0">
              <a:buNone/>
            </a:pPr>
            <a:r>
              <a:rPr lang="hu-HU" sz="2400" dirty="0" smtClean="0"/>
              <a:t>„A </a:t>
            </a:r>
            <a:r>
              <a:rPr lang="hu-HU" sz="2400" dirty="0"/>
              <a:t>városi múzeumban a vértanúk emléktárgyait lehet megnézni.</a:t>
            </a:r>
          </a:p>
          <a:p>
            <a:pPr marL="0" indent="0">
              <a:buNone/>
            </a:pPr>
            <a:r>
              <a:rPr lang="hu-HU" sz="2400" dirty="0" smtClean="0"/>
              <a:t>„Az </a:t>
            </a:r>
            <a:r>
              <a:rPr lang="hu-HU" sz="2400" dirty="0"/>
              <a:t>emlékmű környékét szépen kialakították. Az emlékmű hátoldalánál kőtáblát helyeztek el. Ott is nagyon sok koszorú volt</a:t>
            </a:r>
            <a:r>
              <a:rPr lang="hu-HU" sz="2400" dirty="0" smtClean="0"/>
              <a:t>.”</a:t>
            </a:r>
            <a:endParaRPr lang="hu-HU" sz="2400" dirty="0"/>
          </a:p>
          <a:p>
            <a:pPr marL="0" indent="0">
              <a:buNone/>
            </a:pPr>
            <a:r>
              <a:rPr lang="hu-HU" sz="2400" dirty="0" smtClean="0"/>
              <a:t>„Várni </a:t>
            </a:r>
            <a:r>
              <a:rPr lang="hu-HU" sz="2400" dirty="0"/>
              <a:t>kellett, mert egy magyar csoport előttünk tette le a koszorúját</a:t>
            </a:r>
            <a:r>
              <a:rPr lang="hu-HU" sz="2400" dirty="0" smtClean="0"/>
              <a:t>.”</a:t>
            </a:r>
            <a:endParaRPr lang="hu-HU" sz="2400" dirty="0"/>
          </a:p>
          <a:p>
            <a:pPr marL="0" indent="0">
              <a:buNone/>
            </a:pPr>
            <a:r>
              <a:rPr lang="hu-HU" sz="2400" dirty="0" smtClean="0"/>
              <a:t>„A </a:t>
            </a:r>
            <a:r>
              <a:rPr lang="hu-HU" sz="2400" dirty="0"/>
              <a:t>kivégzés körülményeiről nagyon sokat mesélt az idegenvezető</a:t>
            </a:r>
            <a:r>
              <a:rPr lang="hu-HU" sz="2400" dirty="0" smtClean="0"/>
              <a:t>.”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95653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59" y="215031"/>
            <a:ext cx="4011471" cy="3008603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75" y="149167"/>
            <a:ext cx="4000767" cy="300057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596" y="1112597"/>
            <a:ext cx="4132695" cy="551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1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75" y="198783"/>
            <a:ext cx="10364451" cy="2405872"/>
          </a:xfrm>
        </p:spPr>
        <p:txBody>
          <a:bodyPr>
            <a:normAutofit/>
          </a:bodyPr>
          <a:lstStyle/>
          <a:p>
            <a:r>
              <a:rPr lang="hu-HU" sz="4400" b="1" dirty="0" smtClean="0"/>
              <a:t>Értékelő óra</a:t>
            </a:r>
            <a:br>
              <a:rPr lang="hu-HU" sz="4400" b="1" dirty="0" smtClean="0"/>
            </a:br>
            <a:r>
              <a:rPr lang="hu-HU" sz="4400" b="1" dirty="0" smtClean="0"/>
              <a:t>képekben</a:t>
            </a:r>
            <a:br>
              <a:rPr lang="hu-HU" sz="4400" b="1" dirty="0" smtClean="0"/>
            </a:br>
            <a:endParaRPr lang="hu-HU" sz="44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006846" y="444552"/>
            <a:ext cx="4005608" cy="300420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303" y="444552"/>
            <a:ext cx="3697356" cy="277301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5093" y="3694527"/>
            <a:ext cx="3825700" cy="286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85840" y="3694527"/>
            <a:ext cx="3825700" cy="286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3019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466" y="35952"/>
            <a:ext cx="7985435" cy="6660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03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b="1" dirty="0" smtClean="0"/>
              <a:t>Erdély történelme</a:t>
            </a:r>
            <a:endParaRPr lang="hu-HU" sz="4400" b="1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120073" y="2050474"/>
            <a:ext cx="11720945" cy="3740726"/>
          </a:xfrm>
        </p:spPr>
        <p:txBody>
          <a:bodyPr>
            <a:noAutofit/>
          </a:bodyPr>
          <a:lstStyle/>
          <a:p>
            <a:pPr algn="ctr"/>
            <a:r>
              <a:rPr lang="hu-HU" altLang="hu-HU" sz="2800" dirty="0"/>
              <a:t>Erdély történelme az írásos forrásokból az </a:t>
            </a:r>
            <a:r>
              <a:rPr lang="hu-HU" altLang="hu-HU" sz="2800" dirty="0">
                <a:hlinkClick r:id="rId2" tooltip="I. e. 1. évezred"/>
              </a:rPr>
              <a:t>i. e. 1. évezredtől</a:t>
            </a:r>
            <a:r>
              <a:rPr lang="hu-HU" altLang="hu-HU" sz="2800" dirty="0"/>
              <a:t> követhető </a:t>
            </a:r>
            <a:r>
              <a:rPr lang="hu-HU" altLang="hu-HU" sz="2800" dirty="0" smtClean="0"/>
              <a:t>nyomon. Ekkor dákok lakták.</a:t>
            </a:r>
            <a:endParaRPr lang="hu-HU" altLang="hu-HU" sz="2800" dirty="0"/>
          </a:p>
          <a:p>
            <a:pPr algn="ctr"/>
            <a:r>
              <a:rPr lang="hu-HU" altLang="hu-HU" sz="2800" dirty="0"/>
              <a:t>A magyar történetírás szerint a dákok fokozatosan eltűntek Erdély és a mai Románia </a:t>
            </a:r>
            <a:r>
              <a:rPr lang="hu-HU" altLang="hu-HU" sz="2800" dirty="0" smtClean="0"/>
              <a:t>területéről.</a:t>
            </a:r>
            <a:endParaRPr lang="hu-HU" altLang="hu-HU" sz="2800" dirty="0">
              <a:hlinkClick r:id="rId3" tooltip="Dácia"/>
            </a:endParaRPr>
          </a:p>
          <a:p>
            <a:pPr algn="ctr"/>
            <a:r>
              <a:rPr lang="hu-HU" altLang="hu-HU" sz="2800" dirty="0">
                <a:hlinkClick r:id="rId3" tooltip="Dácia"/>
              </a:rPr>
              <a:t>Dácia</a:t>
            </a:r>
            <a:r>
              <a:rPr lang="hu-HU" altLang="hu-HU" sz="2800" dirty="0"/>
              <a:t> volt az utolsó tartomány, amellyel az </a:t>
            </a:r>
            <a:r>
              <a:rPr lang="hu-HU" altLang="hu-HU" sz="2800" dirty="0">
                <a:hlinkClick r:id="rId4" tooltip="Ókori Róma"/>
              </a:rPr>
              <a:t>ókori Róma</a:t>
            </a:r>
            <a:r>
              <a:rPr lang="hu-HU" altLang="hu-HU" sz="2800" dirty="0"/>
              <a:t> gyarapodott. </a:t>
            </a:r>
          </a:p>
          <a:p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41531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61550"/>
          </a:xfrm>
        </p:spPr>
        <p:txBody>
          <a:bodyPr>
            <a:normAutofit/>
          </a:bodyPr>
          <a:lstStyle/>
          <a:p>
            <a:r>
              <a:rPr lang="hu-HU" sz="4400" b="1" dirty="0"/>
              <a:t>Erdély történelme</a:t>
            </a:r>
            <a:endParaRPr lang="hu-HU" sz="4400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812800" y="1380068"/>
            <a:ext cx="10464800" cy="500225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hu-HU" altLang="hu-HU" sz="2800" b="1" dirty="0">
                <a:latin typeface="+mj-lt"/>
              </a:rPr>
              <a:t>2-4. század: </a:t>
            </a:r>
            <a:r>
              <a:rPr lang="hu-HU" altLang="hu-HU" sz="2800" dirty="0">
                <a:latin typeface="+mj-lt"/>
              </a:rPr>
              <a:t>Római provincia (Dácia)</a:t>
            </a:r>
          </a:p>
          <a:p>
            <a:pPr>
              <a:lnSpc>
                <a:spcPct val="90000"/>
              </a:lnSpc>
            </a:pPr>
            <a:r>
              <a:rPr lang="hu-HU" altLang="hu-HU" sz="2800" b="1" dirty="0">
                <a:latin typeface="+mj-lt"/>
              </a:rPr>
              <a:t>895: </a:t>
            </a:r>
            <a:r>
              <a:rPr lang="hu-HU" altLang="hu-HU" sz="2800" dirty="0">
                <a:latin typeface="+mj-lt"/>
              </a:rPr>
              <a:t>honfoglalás</a:t>
            </a:r>
          </a:p>
          <a:p>
            <a:pPr>
              <a:lnSpc>
                <a:spcPct val="90000"/>
              </a:lnSpc>
            </a:pPr>
            <a:r>
              <a:rPr lang="hu-HU" altLang="hu-HU" sz="2800" b="1" dirty="0">
                <a:latin typeface="+mj-lt"/>
              </a:rPr>
              <a:t>A középkorban </a:t>
            </a:r>
            <a:r>
              <a:rPr lang="hu-HU" altLang="hu-HU" sz="2800" dirty="0">
                <a:latin typeface="+mj-lt"/>
              </a:rPr>
              <a:t>az országrész ura a vajda</a:t>
            </a:r>
          </a:p>
          <a:p>
            <a:pPr>
              <a:lnSpc>
                <a:spcPct val="90000"/>
              </a:lnSpc>
            </a:pPr>
            <a:r>
              <a:rPr lang="hu-HU" altLang="hu-HU" sz="2800" b="1" dirty="0">
                <a:latin typeface="+mj-lt"/>
              </a:rPr>
              <a:t>16-17. században </a:t>
            </a:r>
            <a:r>
              <a:rPr lang="hu-HU" altLang="hu-HU" sz="2800" dirty="0">
                <a:latin typeface="+mj-lt"/>
              </a:rPr>
              <a:t>önálló állam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sz="2800" dirty="0">
                <a:latin typeface="+mj-lt"/>
                <a:sym typeface="Wingdings" panose="05000000000000000000" pitchFamily="2" charset="2"/>
              </a:rPr>
              <a:t>	 </a:t>
            </a:r>
            <a:r>
              <a:rPr lang="hu-HU" altLang="hu-HU" sz="2800" dirty="0">
                <a:latin typeface="+mj-lt"/>
              </a:rPr>
              <a:t>Erdélyi Fejedelemség</a:t>
            </a:r>
          </a:p>
          <a:p>
            <a:pPr>
              <a:lnSpc>
                <a:spcPct val="90000"/>
              </a:lnSpc>
            </a:pPr>
            <a:r>
              <a:rPr lang="hu-HU" altLang="hu-HU" sz="2800" b="1" dirty="0">
                <a:latin typeface="+mj-lt"/>
              </a:rPr>
              <a:t>A török kiűzése után </a:t>
            </a:r>
            <a:r>
              <a:rPr lang="hu-HU" altLang="hu-HU" sz="2800" dirty="0">
                <a:latin typeface="+mj-lt"/>
              </a:rPr>
              <a:t>külön országrész</a:t>
            </a:r>
          </a:p>
          <a:p>
            <a:pPr>
              <a:lnSpc>
                <a:spcPct val="90000"/>
              </a:lnSpc>
            </a:pPr>
            <a:r>
              <a:rPr lang="hu-HU" altLang="hu-HU" sz="2800" b="1" dirty="0">
                <a:latin typeface="+mj-lt"/>
              </a:rPr>
              <a:t>1848: </a:t>
            </a:r>
            <a:r>
              <a:rPr lang="hu-HU" altLang="hu-HU" sz="2800" dirty="0">
                <a:latin typeface="+mj-lt"/>
              </a:rPr>
              <a:t>Erdély és Magyarország egyesítése</a:t>
            </a:r>
          </a:p>
          <a:p>
            <a:pPr>
              <a:lnSpc>
                <a:spcPct val="90000"/>
              </a:lnSpc>
            </a:pPr>
            <a:r>
              <a:rPr lang="hu-HU" altLang="hu-HU" sz="2800" b="1" dirty="0">
                <a:latin typeface="+mj-lt"/>
              </a:rPr>
              <a:t>A dualizmus korában </a:t>
            </a:r>
            <a:r>
              <a:rPr lang="hu-HU" altLang="hu-HU" sz="2800" dirty="0">
                <a:latin typeface="+mj-lt"/>
              </a:rPr>
              <a:t>a magyar országrész szerves </a:t>
            </a:r>
            <a:r>
              <a:rPr lang="hu-HU" altLang="hu-HU" sz="2800" dirty="0" smtClean="0">
                <a:latin typeface="+mj-lt"/>
              </a:rPr>
              <a:t>része az osztrák – magyar monarchián belül</a:t>
            </a:r>
            <a:endParaRPr lang="hu-HU" altLang="hu-HU" sz="2800" dirty="0">
              <a:latin typeface="+mj-lt"/>
            </a:endParaRPr>
          </a:p>
          <a:p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59368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913774" y="2373745"/>
            <a:ext cx="10363826" cy="3417454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74" y="0"/>
            <a:ext cx="46047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5200073" y="1856509"/>
            <a:ext cx="672407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hu-HU" altLang="hu-HU" sz="4000" b="1" dirty="0">
                <a:latin typeface="+mj-lt"/>
              </a:rPr>
              <a:t>1920. június 4.: a trianoni béke</a:t>
            </a:r>
          </a:p>
          <a:p>
            <a:pPr>
              <a:lnSpc>
                <a:spcPct val="85000"/>
              </a:lnSpc>
            </a:pPr>
            <a:r>
              <a:rPr lang="hu-HU" altLang="hu-HU" sz="4000" dirty="0">
                <a:latin typeface="+mj-lt"/>
                <a:sym typeface="Wingdings" panose="05000000000000000000" pitchFamily="2" charset="2"/>
              </a:rPr>
              <a:t> </a:t>
            </a:r>
            <a:r>
              <a:rPr lang="hu-HU" altLang="hu-HU" sz="4000" dirty="0">
                <a:latin typeface="+mj-lt"/>
              </a:rPr>
              <a:t>Erdély, Partium és a Bácska egy része Romániához került.</a:t>
            </a:r>
          </a:p>
          <a:p>
            <a:pPr>
              <a:lnSpc>
                <a:spcPct val="85000"/>
              </a:lnSpc>
            </a:pPr>
            <a:r>
              <a:rPr lang="hu-HU" altLang="hu-HU" sz="4000" dirty="0">
                <a:latin typeface="+mj-lt"/>
                <a:sym typeface="Wingdings" panose="05000000000000000000" pitchFamily="2" charset="2"/>
              </a:rPr>
              <a:t> </a:t>
            </a:r>
            <a:r>
              <a:rPr lang="hu-HU" altLang="hu-HU" sz="4000" dirty="0">
                <a:latin typeface="+mj-lt"/>
              </a:rPr>
              <a:t>Magyarország elveszítette területe és népessége 2/3-át, magyar lakosságának 1/3-át</a:t>
            </a:r>
          </a:p>
          <a:p>
            <a:pPr>
              <a:lnSpc>
                <a:spcPct val="85000"/>
              </a:lnSpc>
            </a:pPr>
            <a:r>
              <a:rPr lang="hu-HU" altLang="hu-HU" sz="4000" dirty="0">
                <a:latin typeface="+mj-lt"/>
              </a:rPr>
              <a:t>A legtöbb </a:t>
            </a:r>
            <a:r>
              <a:rPr lang="hu-HU" altLang="hu-HU" sz="4000" dirty="0" err="1">
                <a:latin typeface="+mj-lt"/>
              </a:rPr>
              <a:t>határontúli</a:t>
            </a:r>
            <a:r>
              <a:rPr lang="hu-HU" altLang="hu-HU" sz="4000" dirty="0">
                <a:latin typeface="+mj-lt"/>
              </a:rPr>
              <a:t> magyar Erdélyben él </a:t>
            </a:r>
          </a:p>
        </p:txBody>
      </p:sp>
    </p:spTree>
    <p:extLst>
      <p:ext uri="{BB962C8B-B14F-4D97-AF65-F5344CB8AC3E}">
        <p14:creationId xmlns:p14="http://schemas.microsoft.com/office/powerpoint/2010/main" val="196459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tortenelemportal.hu/wp-content/uploads/2012/06/teleki-terkep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988" y="76200"/>
            <a:ext cx="8653745" cy="624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7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457200" y="211667"/>
            <a:ext cx="10820400" cy="5579533"/>
          </a:xfrm>
        </p:spPr>
        <p:txBody>
          <a:bodyPr>
            <a:noAutofit/>
          </a:bodyPr>
          <a:lstStyle/>
          <a:p>
            <a:r>
              <a:rPr lang="hu-HU" altLang="hu-HU" sz="2800" b="1" dirty="0">
                <a:latin typeface="Times New Roman" panose="02020603050405020304" pitchFamily="18" charset="0"/>
              </a:rPr>
              <a:t>A 2. világháború alatt </a:t>
            </a:r>
            <a:r>
              <a:rPr lang="hu-HU" altLang="hu-HU" sz="2800" dirty="0">
                <a:latin typeface="Times New Roman" panose="02020603050405020304" pitchFamily="18" charset="0"/>
              </a:rPr>
              <a:t>Észak-Erdély visszacsatolása</a:t>
            </a:r>
          </a:p>
          <a:p>
            <a:r>
              <a:rPr lang="hu-HU" altLang="hu-HU" sz="2800" b="1" dirty="0">
                <a:latin typeface="Times New Roman" panose="02020603050405020304" pitchFamily="18" charset="0"/>
              </a:rPr>
              <a:t>1947-ben a párizsi béke </a:t>
            </a:r>
            <a:r>
              <a:rPr lang="hu-HU" altLang="hu-HU" sz="2800" dirty="0">
                <a:latin typeface="Times New Roman" panose="02020603050405020304" pitchFamily="18" charset="0"/>
              </a:rPr>
              <a:t>véglegesen visszaállította a trianoni határokat</a:t>
            </a:r>
          </a:p>
          <a:p>
            <a:r>
              <a:rPr lang="hu-HU" altLang="hu-HU" sz="2800" b="1" dirty="0">
                <a:latin typeface="Times New Roman" panose="02020603050405020304" pitchFamily="18" charset="0"/>
              </a:rPr>
              <a:t>1952-1968: </a:t>
            </a:r>
            <a:r>
              <a:rPr lang="hu-HU" altLang="hu-HU" sz="2800" dirty="0">
                <a:latin typeface="Times New Roman" panose="02020603050405020304" pitchFamily="18" charset="0"/>
              </a:rPr>
              <a:t>Magyar Autonóm </a:t>
            </a:r>
            <a:r>
              <a:rPr lang="hu-HU" altLang="hu-HU" sz="2800" dirty="0" smtClean="0">
                <a:latin typeface="Times New Roman" panose="02020603050405020304" pitchFamily="18" charset="0"/>
              </a:rPr>
              <a:t>tartomány</a:t>
            </a:r>
          </a:p>
          <a:p>
            <a:r>
              <a:rPr lang="hu-HU" altLang="hu-HU" sz="2800" b="1" dirty="0" smtClean="0">
                <a:latin typeface="Times New Roman" panose="02020603050405020304" pitchFamily="18" charset="0"/>
              </a:rPr>
              <a:t>1989. végén: </a:t>
            </a:r>
            <a:r>
              <a:rPr lang="hu-HU" altLang="hu-HU" sz="2800" dirty="0" smtClean="0">
                <a:latin typeface="Times New Roman" panose="02020603050405020304" pitchFamily="18" charset="0"/>
              </a:rPr>
              <a:t>Megdől a </a:t>
            </a:r>
            <a:r>
              <a:rPr lang="hu-HU" altLang="hu-HU" sz="2800" dirty="0" err="1" smtClean="0">
                <a:latin typeface="Times New Roman" panose="02020603050405020304" pitchFamily="18" charset="0"/>
              </a:rPr>
              <a:t>Ceausescu</a:t>
            </a:r>
            <a:r>
              <a:rPr lang="hu-HU" altLang="hu-HU" sz="2800" dirty="0" smtClean="0">
                <a:latin typeface="Times New Roman" panose="02020603050405020304" pitchFamily="18" charset="0"/>
              </a:rPr>
              <a:t> rezsim</a:t>
            </a:r>
            <a:endParaRPr lang="hu-HU" altLang="hu-HU" sz="2800" dirty="0">
              <a:latin typeface="Times New Roman" panose="02020603050405020304" pitchFamily="18" charset="0"/>
            </a:endParaRPr>
          </a:p>
          <a:p>
            <a:r>
              <a:rPr lang="hu-HU" altLang="hu-HU" sz="2800" b="1" dirty="0">
                <a:latin typeface="Times New Roman" panose="02020603050405020304" pitchFamily="18" charset="0"/>
              </a:rPr>
              <a:t>A jelenlegi </a:t>
            </a:r>
            <a:r>
              <a:rPr lang="hu-HU" altLang="hu-HU" sz="2800" dirty="0">
                <a:latin typeface="Times New Roman" panose="02020603050405020304" pitchFamily="18" charset="0"/>
              </a:rPr>
              <a:t>autonóm törekvéseket a román politika elnyomja</a:t>
            </a:r>
          </a:p>
          <a:p>
            <a:r>
              <a:rPr lang="hu-HU" altLang="hu-HU" sz="2800" b="1" dirty="0">
                <a:latin typeface="Times New Roman" panose="02020603050405020304" pitchFamily="18" charset="0"/>
              </a:rPr>
              <a:t>2004: </a:t>
            </a:r>
            <a:r>
              <a:rPr lang="hu-HU" altLang="hu-HU" sz="2800" dirty="0">
                <a:latin typeface="Times New Roman" panose="02020603050405020304" pitchFamily="18" charset="0"/>
              </a:rPr>
              <a:t>Magyarország, </a:t>
            </a:r>
            <a:endParaRPr lang="hu-HU" altLang="hu-HU" sz="2800" dirty="0" smtClean="0">
              <a:latin typeface="Times New Roman" panose="02020603050405020304" pitchFamily="18" charset="0"/>
            </a:endParaRPr>
          </a:p>
          <a:p>
            <a:r>
              <a:rPr lang="hu-HU" altLang="hu-HU" sz="2800" b="1" dirty="0" smtClean="0">
                <a:latin typeface="Times New Roman" panose="02020603050405020304" pitchFamily="18" charset="0"/>
              </a:rPr>
              <a:t>2007</a:t>
            </a:r>
            <a:r>
              <a:rPr lang="hu-HU" altLang="hu-HU" sz="2800" b="1" dirty="0">
                <a:latin typeface="Times New Roman" panose="02020603050405020304" pitchFamily="18" charset="0"/>
              </a:rPr>
              <a:t>: </a:t>
            </a:r>
            <a:r>
              <a:rPr lang="hu-HU" altLang="hu-HU" sz="2800" dirty="0">
                <a:latin typeface="Times New Roman" panose="02020603050405020304" pitchFamily="18" charset="0"/>
              </a:rPr>
              <a:t>Románia uniós tagsága</a:t>
            </a:r>
          </a:p>
          <a:p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02375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eppecske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lszámoló óra [Automatikusan mentett]" id="{6BAAA081-3CF7-4AB9-A4F1-286BB179DF6A}" vid="{BB33D740-8AC0-4133-A7B6-B24551F280E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Elszámoló óra [Automatikusan mentett]</Template>
  <TotalTime>2</TotalTime>
  <Words>1018</Words>
  <Application>Microsoft Office PowerPoint</Application>
  <PresentationFormat>Szélesvásznú</PresentationFormat>
  <Paragraphs>229</Paragraphs>
  <Slides>36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36</vt:i4>
      </vt:variant>
    </vt:vector>
  </HeadingPairs>
  <TitlesOfParts>
    <vt:vector size="43" baseType="lpstr">
      <vt:lpstr>Arial</vt:lpstr>
      <vt:lpstr>Bookman Old Style</vt:lpstr>
      <vt:lpstr>Times New Roman</vt:lpstr>
      <vt:lpstr>Tw Cen MT</vt:lpstr>
      <vt:lpstr>Verdana</vt:lpstr>
      <vt:lpstr>Wingdings</vt:lpstr>
      <vt:lpstr>Cseppecske</vt:lpstr>
      <vt:lpstr>Túrák és kirándulások Torockó központtal</vt:lpstr>
      <vt:lpstr>BEVEZETŐ ÓRA</vt:lpstr>
      <vt:lpstr>Erdély földrajzi elhelyezkedése</vt:lpstr>
      <vt:lpstr>PowerPoint-bemutató</vt:lpstr>
      <vt:lpstr>Erdély történelme</vt:lpstr>
      <vt:lpstr>Erdély történelme</vt:lpstr>
      <vt:lpstr>PowerPoint-bemutató</vt:lpstr>
      <vt:lpstr>PowerPoint-bemutató</vt:lpstr>
      <vt:lpstr>PowerPoint-bemutató</vt:lpstr>
      <vt:lpstr>Nevének eredete</vt:lpstr>
      <vt:lpstr>Románia nemzetiségi eloszlása</vt:lpstr>
      <vt:lpstr>PowerPoint-bemutató</vt:lpstr>
      <vt:lpstr>Legnagyobb Magyarok lakta városok</vt:lpstr>
      <vt:lpstr> </vt:lpstr>
      <vt:lpstr>Érmindszent - adyfalva</vt:lpstr>
      <vt:lpstr>Az értékelő órán megfogalmazott Tanulói vélemények:  „Nagyon kicsi volt Ady Endre szülőháza.” „Szép kis rendezett településen jártunk.” „Koszorút helyeztünk el az emlék szobornál.” „Megemlékeztünk arról, hogy innen, ebből a kicsi faluból” indult el a költő, s még Párizsba is eljutott. „Néhány emléktárgyat helyeztek el a szobában.”  </vt:lpstr>
      <vt:lpstr>kolozsvár</vt:lpstr>
      <vt:lpstr>Tordai sóbánya</vt:lpstr>
      <vt:lpstr>A TORDAi SÓBÁNYA</vt:lpstr>
      <vt:lpstr> Az értékelő órán megfogalmazott Tanulói vélemények:   „A sóbánya keletkezéséről sok információt tudtunk meg.” „Jót ping- pongoztunk.” „Megnyaltuk a falon a sót.” „Nagyon jó volt az óriás kerekezés.” „Nagyon szép volt a csónakázó tó és a felette átívelő híd.”  „Nagyon tiszta volt lenn a levegő.” „Gyönyörűen megépítették a játszóteret.” „Nagyon sok lépcsőn jutottunk le az alsó szintre.” „Félelmetes volt az a nagy mélység.” „A falon lévő mélyedéseket a sós levegő alakította ki.”  „</vt:lpstr>
      <vt:lpstr>Tordai hasadék</vt:lpstr>
      <vt:lpstr>TORDAI HASADÉK</vt:lpstr>
      <vt:lpstr>torockó</vt:lpstr>
      <vt:lpstr>PowerPoint-bemutató</vt:lpstr>
      <vt:lpstr>Az értékelő órán megfogalmazott Tanulói vélemények: </vt:lpstr>
      <vt:lpstr>torockó</vt:lpstr>
      <vt:lpstr>torockószentgyörgy</vt:lpstr>
      <vt:lpstr>Toroczkai vár</vt:lpstr>
      <vt:lpstr>A vár története</vt:lpstr>
      <vt:lpstr>   GYULAFEHÉRVÁR  Szent Mihály székesegyház,  fejedelemségek temetkezési helye </vt:lpstr>
      <vt:lpstr>PowerPoint-bemutató</vt:lpstr>
      <vt:lpstr>Az értékelő órán megfogalmazott Tanulói vélemények:  </vt:lpstr>
      <vt:lpstr>Arad - 1849. október 6.</vt:lpstr>
      <vt:lpstr>Az értékelő órán megfogalmazott Tanulói vélemények: :</vt:lpstr>
      <vt:lpstr>PowerPoint-bemutató</vt:lpstr>
      <vt:lpstr>Értékelő óra képekben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Túrák és kirándulások Torockó központtal</dc:title>
  <dc:creator>Tomasovszky Edit</dc:creator>
  <cp:lastModifiedBy>Tomasovszky Edit</cp:lastModifiedBy>
  <cp:revision>1</cp:revision>
  <dcterms:created xsi:type="dcterms:W3CDTF">2019-07-11T13:06:43Z</dcterms:created>
  <dcterms:modified xsi:type="dcterms:W3CDTF">2019-07-11T13:09:09Z</dcterms:modified>
</cp:coreProperties>
</file>