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258" r:id="rId5"/>
    <p:sldId id="260" r:id="rId6"/>
    <p:sldId id="261" r:id="rId7"/>
    <p:sldId id="262" r:id="rId8"/>
    <p:sldId id="28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7" r:id="rId25"/>
    <p:sldId id="278" r:id="rId26"/>
    <p:sldId id="279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4804"/>
    <a:srgbClr val="7A15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45EEA-70F4-4186-9AF4-BC89C29CDDE0}" type="datetimeFigureOut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DB75E-FBE9-44EF-A95B-51DCCCF8E37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6594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150F-A218-485E-BA36-5EF78701CE78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2507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EF74-9482-4638-A77C-B640EAD2BFA9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419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C9E3-7487-4FD1-B14E-CD7B055EA325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8683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A80B-F08F-4C0C-928B-E4C0159DDA0B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8651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2515-96FE-4533-BCAD-E79710FAB425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307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1F8A-EEEC-42A0-BF48-6735457BEDFA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0861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8683-2B71-460B-97CF-518DE9097EA1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026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69C-AEFE-41B9-86B8-B91FCCC62FC7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779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931F-41F4-4DBA-919E-650D0C512868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46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DB8-0B28-4D6F-BF80-5A5956E21A45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663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3D6-69EB-445D-82E0-5B8CB9FF4E8C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202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D93C-C067-4455-9262-31826B5DC3FD}" type="datetime1">
              <a:rPr lang="hu-HU" smtClean="0"/>
              <a:pPr/>
              <a:t>2018.06.18.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AF18-5F21-4EDA-9567-8D05AED730F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04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Laborfalvi_R%C3%B3za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hu.wikipedia.org/wiki/Szendrey_J%C3%BAlia" TargetMode="External"/><Relationship Id="rId2" Type="http://schemas.openxmlformats.org/officeDocument/2006/relationships/hyperlink" Target="https://hu.wikipedia.org/wiki/F%C3%A1jl:Magyar_kok%C3%A1rd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J%C3%B3kai_M%C3%B3r" TargetMode="External"/><Relationship Id="rId5" Type="http://schemas.openxmlformats.org/officeDocument/2006/relationships/hyperlink" Target="https://hu.wikipedia.org/wiki/Pet%C5%91fi_S%C3%A1ndor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Vasv%C3%A1ri_P%C3%A1l_(t%C3%B6rt%C3%A9n%C3%A9sz)" TargetMode="External"/><Relationship Id="rId7" Type="http://schemas.openxmlformats.org/officeDocument/2006/relationships/hyperlink" Target="https://hu.wikipedia.org/wiki/Nemzeti_dal" TargetMode="External"/><Relationship Id="rId2" Type="http://schemas.openxmlformats.org/officeDocument/2006/relationships/hyperlink" Target="https://hu.wikipedia.org/wiki/Pet%C5%91fi_S%C3%A1nd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Pilvax" TargetMode="External"/><Relationship Id="rId5" Type="http://schemas.openxmlformats.org/officeDocument/2006/relationships/hyperlink" Target="https://hu.wikipedia.org/wiki/J%C3%B3kai_M%C3%B3r" TargetMode="External"/><Relationship Id="rId4" Type="http://schemas.openxmlformats.org/officeDocument/2006/relationships/hyperlink" Target="https://hu.wikipedia.org/wiki/Bulyovszky_Gyul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T%C3%A1ncsics_Mih%C3%A1ly" TargetMode="External"/><Relationship Id="rId3" Type="http://schemas.openxmlformats.org/officeDocument/2006/relationships/hyperlink" Target="https://hu.wikipedia.org/wiki/Vasv%C3%A1ri_P%C3%A1l_(t%C3%B6rt%C3%A9n%C3%A9sz)" TargetMode="External"/><Relationship Id="rId7" Type="http://schemas.openxmlformats.org/officeDocument/2006/relationships/hyperlink" Target="https://hu.wikipedia.org/wiki/M%C3%A1rciusi_ifjak" TargetMode="External"/><Relationship Id="rId2" Type="http://schemas.openxmlformats.org/officeDocument/2006/relationships/hyperlink" Target="https://hu.wikipedia.org/wiki/Pet%C5%91fi_S%C3%A1nd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Landerer_Lajos" TargetMode="External"/><Relationship Id="rId5" Type="http://schemas.openxmlformats.org/officeDocument/2006/relationships/hyperlink" Target="https://hu.wikipedia.org/wiki/J%C3%B3kai_M%C3%B3r" TargetMode="External"/><Relationship Id="rId4" Type="http://schemas.openxmlformats.org/officeDocument/2006/relationships/hyperlink" Target="https://hu.wikipedia.org/wiki/Vidats_J%C3%A1no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Szepessy_Ferenc&amp;action=edit&amp;redlink=1" TargetMode="External"/><Relationship Id="rId2" Type="http://schemas.openxmlformats.org/officeDocument/2006/relationships/hyperlink" Target="https://hu.wikipedia.org/wiki/Rottenbiller_Lip%C3%B3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T%C3%A1ncsics_Mih%C3%A1l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Zichy_Ferenc_(t%C3%A1rnokmester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B%C3%A1nk_b%C3%A1n_(dr%C3%A1ma)" TargetMode="External"/><Relationship Id="rId7" Type="http://schemas.openxmlformats.org/officeDocument/2006/relationships/hyperlink" Target="https://hu.wikipedia.org/wiki/R%C3%A1k%C3%B3czi-indul%C3%B3" TargetMode="External"/><Relationship Id="rId2" Type="http://schemas.openxmlformats.org/officeDocument/2006/relationships/hyperlink" Target="https://hu.wikipedia.org/wiki/Bajza_J%C3%B3zsef_(k%C3%B6lt%C5%91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Sz%C3%B3zat" TargetMode="External"/><Relationship Id="rId5" Type="http://schemas.openxmlformats.org/officeDocument/2006/relationships/hyperlink" Target="https://hu.wikipedia.org/wiki/Magyarorsz%C3%A1g_himnusza" TargetMode="External"/><Relationship Id="rId4" Type="http://schemas.openxmlformats.org/officeDocument/2006/relationships/hyperlink" Target="https://hu.wikipedia.org/wiki/Egressy_G%C3%A1bor_(sz%C3%ADnm%C5%B1v%C3%A9sz)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hyperlink" Target="12kepekesemenyek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14Reformkori%20&#233;p&#252;letek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15karikatura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eredmenyek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eredmenyek.xl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eredmenyek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hu.wikipedia.org/wiki/Kok%C3%A1r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  <a14:imgEffect>
                      <a14:saturation sat="1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7202" y="1608018"/>
            <a:ext cx="6184790" cy="4568064"/>
          </a:xfrm>
          <a:prstGeom prst="rect">
            <a:avLst/>
          </a:prstGeom>
          <a:effectLst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56806" y="26982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solidFill>
                  <a:srgbClr val="0C4804"/>
                </a:solidFill>
                <a:latin typeface="+mn-lt"/>
              </a:rPr>
              <a:t>Térségi vetélkedő a forradalom és szabadságharc 170. és Arany János születésének 200. évfordulója alkalmából</a:t>
            </a:r>
            <a:r>
              <a:rPr lang="hu-HU" dirty="0">
                <a:solidFill>
                  <a:srgbClr val="0C4804"/>
                </a:solidFill>
                <a:latin typeface="Arial Narrow" panose="020B0606020202030204" pitchFamily="34" charset="0"/>
              </a:rPr>
              <a:t/>
            </a:r>
            <a:br>
              <a:rPr lang="hu-HU" dirty="0">
                <a:solidFill>
                  <a:srgbClr val="0C4804"/>
                </a:solidFill>
                <a:latin typeface="Arial Narrow" panose="020B0606020202030204" pitchFamily="34" charset="0"/>
              </a:rPr>
            </a:br>
            <a:endParaRPr lang="hu-HU" dirty="0">
              <a:solidFill>
                <a:srgbClr val="0C4804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754499"/>
            <a:ext cx="9144000" cy="1655762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b="1" dirty="0" smtClean="0">
                <a:solidFill>
                  <a:srgbClr val="0C4804"/>
                </a:solidFill>
              </a:rPr>
              <a:t>2018.március 20.</a:t>
            </a:r>
            <a:endParaRPr lang="hu-HU" b="1" dirty="0">
              <a:solidFill>
                <a:srgbClr val="0C4804"/>
              </a:solidFill>
            </a:endParaRPr>
          </a:p>
        </p:txBody>
      </p:sp>
      <p:pic>
        <p:nvPicPr>
          <p:cNvPr id="7" name="Kép 6" descr="20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83158"/>
            <a:ext cx="2081439" cy="11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9566" y="1"/>
            <a:ext cx="1972434" cy="14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2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4098" name="Kép 1" descr="https://upload.wikimedia.org/wikipedia/commons/thumb/b/be/Magyar_kok%C3%A1rda.png/220px-Magyar_kok%C3%A1rd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0367"/>
            <a:ext cx="167640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Kép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896" y="4679950"/>
            <a:ext cx="2247900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27477" y="1150470"/>
            <a:ext cx="1084886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eredetileg főúri ruhadísz (rózsa)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francia forradalom idején használták a kalapjukon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magyar hagyomány szerint a pesti radikális ifjúság vezérei,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Petőfi Sándor"/>
              </a:rPr>
              <a:t>Petőfi Sándor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és 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Jókai Mór"/>
              </a:rPr>
              <a:t>Jókai Mór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szerelmeiktől,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Szendrey Júlia"/>
              </a:rPr>
              <a:t>Szendrey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Szendrey Júlia"/>
              </a:rPr>
              <a:t> Júliától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illetve 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Laborfalvi Róza"/>
              </a:rPr>
              <a:t>Laborfalvi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Laborfalvi Róza"/>
              </a:rPr>
              <a:t> Rózától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kaptak nemzetiszínű kokárdát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forradalom estéjén.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francia kokárdától eltérően nem kalapra tűzték,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hanem a kabát hajtókájára vagy mellrészére a szív felőli oldalon.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803" y="619333"/>
            <a:ext cx="4791075" cy="5807075"/>
          </a:xfrm>
        </p:spPr>
      </p:pic>
    </p:spTree>
    <p:extLst>
      <p:ext uri="{BB962C8B-B14F-4D97-AF65-F5344CB8AC3E}">
        <p14:creationId xmlns:p14="http://schemas.microsoft.com/office/powerpoint/2010/main" xmlns="" val="25052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11. feladat: Jelenet eljátszása</a:t>
            </a:r>
            <a:r>
              <a:rPr lang="hu-HU" dirty="0" smtClean="0"/>
              <a:t> (márc. 15.) </a:t>
            </a:r>
            <a:br>
              <a:rPr lang="hu-HU" dirty="0" smtClean="0"/>
            </a:br>
            <a:r>
              <a:rPr lang="hu-HU" dirty="0" smtClean="0"/>
              <a:t>– húzás (10 pont, 4+2 perc/csapat= 22 perc)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 smtClean="0"/>
              <a:t>A </a:t>
            </a:r>
            <a:r>
              <a:rPr lang="hu-HU" dirty="0"/>
              <a:t>Pilvax kávéházban</a:t>
            </a:r>
          </a:p>
          <a:p>
            <a:pPr lvl="0"/>
            <a:r>
              <a:rPr lang="hu-HU" dirty="0"/>
              <a:t>Az egyetemeken</a:t>
            </a:r>
          </a:p>
          <a:p>
            <a:pPr lvl="0"/>
            <a:r>
              <a:rPr lang="hu-HU" dirty="0"/>
              <a:t>A Landerer nyomdánál</a:t>
            </a:r>
          </a:p>
          <a:p>
            <a:pPr lvl="0"/>
            <a:r>
              <a:rPr lang="hu-HU" dirty="0"/>
              <a:t>A Múzeum téren</a:t>
            </a:r>
          </a:p>
          <a:p>
            <a:pPr lvl="0"/>
            <a:r>
              <a:rPr lang="hu-HU" dirty="0"/>
              <a:t>A Városházán</a:t>
            </a:r>
          </a:p>
          <a:p>
            <a:pPr lvl="0"/>
            <a:r>
              <a:rPr lang="hu-HU" dirty="0"/>
              <a:t>A Helytartótanács előtt</a:t>
            </a:r>
          </a:p>
          <a:p>
            <a:pPr lvl="0"/>
            <a:r>
              <a:rPr lang="hu-HU" dirty="0"/>
              <a:t>Táncsics kiszabadítása</a:t>
            </a:r>
          </a:p>
          <a:p>
            <a:pPr lvl="0"/>
            <a:r>
              <a:rPr lang="hu-HU" dirty="0"/>
              <a:t>Bánk bán előadás a </a:t>
            </a:r>
            <a:r>
              <a:rPr lang="hu-HU" dirty="0" smtClean="0"/>
              <a:t>színházban</a:t>
            </a:r>
          </a:p>
          <a:p>
            <a:pPr lvl="0"/>
            <a:r>
              <a:rPr lang="hu-HU" dirty="0" smtClean="0"/>
              <a:t>JOLLY JOKER – választhat bármelyik eseményből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448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Pilvax kávéház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dirty="0" smtClean="0">
                <a:latin typeface="Szövegtörzs"/>
              </a:rPr>
              <a:t>Aznap </a:t>
            </a:r>
            <a:r>
              <a:rPr lang="hu-HU" sz="3200" dirty="0">
                <a:latin typeface="Szövegtörzs"/>
              </a:rPr>
              <a:t>korán reggel </a:t>
            </a:r>
            <a:r>
              <a:rPr lang="hu-HU" sz="3200" dirty="0">
                <a:latin typeface="Szövegtörzs"/>
                <a:hlinkClick r:id="rId2" tooltip="Petőfi Sándor"/>
              </a:rPr>
              <a:t>Petőfi Sándor</a:t>
            </a:r>
            <a:r>
              <a:rPr lang="hu-HU" sz="3200" dirty="0">
                <a:latin typeface="Szövegtörzs"/>
              </a:rPr>
              <a:t> a Pilvax kávéházba sietett, ahol az ifjak összegyűltek. </a:t>
            </a:r>
            <a:r>
              <a:rPr lang="hu-HU" sz="3200" dirty="0">
                <a:latin typeface="Szövegtörzs"/>
                <a:hlinkClick r:id="rId3" tooltip="Vasvári Pál (történész)"/>
              </a:rPr>
              <a:t>Vasvári Pált</a:t>
            </a:r>
            <a:r>
              <a:rPr lang="hu-HU" sz="3200" dirty="0">
                <a:latin typeface="Szövegtörzs"/>
              </a:rPr>
              <a:t> és </a:t>
            </a:r>
            <a:r>
              <a:rPr lang="hu-HU" sz="3200" dirty="0" err="1">
                <a:latin typeface="Szövegtörzs"/>
                <a:hlinkClick r:id="rId4" tooltip="Bulyovszky Gyula"/>
              </a:rPr>
              <a:t>Bulyovszky</a:t>
            </a:r>
            <a:r>
              <a:rPr lang="hu-HU" sz="3200" dirty="0">
                <a:latin typeface="Szövegtörzs"/>
                <a:hlinkClick r:id="rId4" tooltip="Bulyovszky Gyula"/>
              </a:rPr>
              <a:t> Gyulát</a:t>
            </a:r>
            <a:r>
              <a:rPr lang="hu-HU" sz="3200" dirty="0">
                <a:latin typeface="Szövegtörzs"/>
              </a:rPr>
              <a:t> találta ott, </a:t>
            </a:r>
            <a:r>
              <a:rPr lang="hu-HU" sz="3200" dirty="0">
                <a:latin typeface="Szövegtörzs"/>
                <a:hlinkClick r:id="rId5" tooltip="Jókai Mór"/>
              </a:rPr>
              <a:t>Jókai Mór</a:t>
            </a:r>
            <a:r>
              <a:rPr lang="hu-HU" sz="3200" dirty="0">
                <a:latin typeface="Szövegtörzs"/>
              </a:rPr>
              <a:t> lakására hívta őket, ahol a 12 ponthoz proklamációt szerkesztettek. Petőfi 8 óra körül társaival a </a:t>
            </a:r>
            <a:r>
              <a:rPr lang="hu-HU" sz="3200" dirty="0">
                <a:latin typeface="Szövegtörzs"/>
                <a:hlinkClick r:id="rId6" tooltip="Pilvax"/>
              </a:rPr>
              <a:t>Pilvax-kávéházba</a:t>
            </a:r>
            <a:r>
              <a:rPr lang="hu-HU" sz="3200" dirty="0">
                <a:latin typeface="Szövegtörzs"/>
              </a:rPr>
              <a:t> ment, a kitűzött időre csak hatan jelentek meg (Petőfi, Jókai, </a:t>
            </a:r>
            <a:r>
              <a:rPr lang="hu-HU" sz="3200" dirty="0" err="1">
                <a:latin typeface="Szövegtörzs"/>
              </a:rPr>
              <a:t>Bulyovszky</a:t>
            </a:r>
            <a:r>
              <a:rPr lang="hu-HU" sz="3200" dirty="0">
                <a:latin typeface="Szövegtörzs"/>
              </a:rPr>
              <a:t>, Sebő, Gaál Ernő és </a:t>
            </a:r>
            <a:r>
              <a:rPr lang="hu-HU" sz="3200" dirty="0" err="1">
                <a:latin typeface="Szövegtörzs"/>
              </a:rPr>
              <a:t>Hamary</a:t>
            </a:r>
            <a:r>
              <a:rPr lang="hu-HU" sz="3200" dirty="0">
                <a:latin typeface="Szövegtörzs"/>
              </a:rPr>
              <a:t> Dániel). Itt Jókai felolvasta a 12 pontot és a proklamációt. Petőfi elszavalta a </a:t>
            </a:r>
            <a:r>
              <a:rPr lang="hu-HU" sz="3200" i="1" dirty="0">
                <a:latin typeface="Szövegtörzs"/>
                <a:hlinkClick r:id="rId7" tooltip="Nemzeti dal"/>
              </a:rPr>
              <a:t>Nemzeti dal</a:t>
            </a:r>
            <a:r>
              <a:rPr lang="hu-HU" sz="3200" dirty="0">
                <a:latin typeface="Szövegtörzs"/>
              </a:rPr>
              <a:t>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804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Az egyetemeken</a:t>
            </a:r>
            <a:r>
              <a:rPr lang="hu-HU" smtClean="0"/>
              <a:t/>
            </a:r>
            <a:br>
              <a:rPr lang="hu-HU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Pilvaxból </a:t>
            </a:r>
            <a:r>
              <a:rPr lang="hu-HU" dirty="0"/>
              <a:t>indultak el az előzetes megállapodás szerint először a jogi egyetemhez az Egyetem utcába. Annak udvarán már egy csapat tanuló várt rájuk s ott rögtön széket hoztak Petőfi és Jókai számára, itt Petőfi újból elszavalta előző éjjel írt költeményét, a </a:t>
            </a:r>
            <a:r>
              <a:rPr lang="hu-HU" i="1" dirty="0"/>
              <a:t>Nemzeti dal</a:t>
            </a:r>
            <a:r>
              <a:rPr lang="hu-HU" dirty="0"/>
              <a:t>t, Jókai pedig fölolvasta a 12 pontot. Innen az Újvilág utcai orvosi egyetemre mentek, itt is félbeszakították az egyetemi előadásokat és az előbbihez hasonlóképpen jártak el az udvaron, később pedig a mérnöki és bölcseleti kar hallgatói előtt; ugyanez történt az egyetemi téren is. Ekkor már nemcsak az ifjúság vette őket nagy tömegben körül, hanem az utcáról is nagy közönség csatlakozott hozzájuk, mely </a:t>
            </a:r>
            <a:r>
              <a:rPr lang="hu-HU" dirty="0" err="1"/>
              <a:t>nőttön</a:t>
            </a:r>
            <a:r>
              <a:rPr lang="hu-HU" dirty="0"/>
              <a:t> nőtt.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0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Landerer és Heckenast nyomdánál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Elhatároztatott</a:t>
            </a:r>
            <a:r>
              <a:rPr lang="hu-HU" dirty="0"/>
              <a:t>, hogy a nép a proklamáció első pontját, a sajtószabadságot, saját önhatalmánál fogva teljesülésbe </a:t>
            </a:r>
            <a:r>
              <a:rPr lang="hu-HU" dirty="0" err="1"/>
              <a:t>veendi</a:t>
            </a:r>
            <a:r>
              <a:rPr lang="hu-HU" dirty="0"/>
              <a:t>, amit meg is tett, 10 óra után a siker és lelkesedés hatása alatt a tömeg Landerer és Heckenast könyvnyomdájához vonult a Hatvani utcába, itt a rend és béke fönntartása tekintetéből választmányi tagokul </a:t>
            </a:r>
            <a:r>
              <a:rPr lang="hu-HU" dirty="0">
                <a:hlinkClick r:id="rId2" tooltip="Petőfi Sándor"/>
              </a:rPr>
              <a:t>Petőfi Sándor</a:t>
            </a:r>
            <a:r>
              <a:rPr lang="hu-HU" dirty="0"/>
              <a:t>, </a:t>
            </a:r>
            <a:r>
              <a:rPr lang="hu-HU" dirty="0">
                <a:hlinkClick r:id="rId3" tooltip="Vasvári Pál (történész)"/>
              </a:rPr>
              <a:t>Vasvári Pál</a:t>
            </a:r>
            <a:r>
              <a:rPr lang="hu-HU" dirty="0"/>
              <a:t>, </a:t>
            </a:r>
            <a:r>
              <a:rPr lang="hu-HU" dirty="0">
                <a:hlinkClick r:id="rId4" tooltip="Vidats János"/>
              </a:rPr>
              <a:t>Vidats János</a:t>
            </a:r>
            <a:r>
              <a:rPr lang="hu-HU" dirty="0"/>
              <a:t> és </a:t>
            </a:r>
            <a:r>
              <a:rPr lang="hu-HU" dirty="0">
                <a:hlinkClick r:id="rId5" tooltip="Jókai Mór"/>
              </a:rPr>
              <a:t>Jókai Mór</a:t>
            </a:r>
            <a:r>
              <a:rPr lang="hu-HU" dirty="0"/>
              <a:t> küldettek be. </a:t>
            </a:r>
            <a:r>
              <a:rPr lang="hu-HU" dirty="0">
                <a:hlinkClick r:id="rId6" tooltip="Landerer Lajos"/>
              </a:rPr>
              <a:t>Landerer Lajos</a:t>
            </a:r>
            <a:r>
              <a:rPr lang="hu-HU" dirty="0"/>
              <a:t> nyomdatulajdonost a kikiáltott tizenkét pontot tartalmazó program és Petőfi költeményének cenzúra nélküli kinyomatására szólították fel, ellenállásának esetén az el nem kerülhető kényszerítést helyezvén kilátásba.</a:t>
            </a:r>
          </a:p>
          <a:p>
            <a:r>
              <a:rPr lang="hu-HU" b="1" dirty="0"/>
              <a:t>	</a:t>
            </a:r>
            <a:r>
              <a:rPr lang="hu-HU" i="1" dirty="0"/>
              <a:t>Foglaljanak le egy sajtót </a:t>
            </a:r>
            <a:r>
              <a:rPr lang="hu-HU" dirty="0"/>
              <a:t>–mondta </a:t>
            </a:r>
            <a:r>
              <a:rPr lang="hu-HU" dirty="0">
                <a:hlinkClick r:id="rId6" tooltip="Landerer Lajos"/>
              </a:rPr>
              <a:t>Landerer Lajos</a:t>
            </a:r>
            <a:r>
              <a:rPr lang="hu-HU" dirty="0"/>
              <a:t> nyomdatulajdonos.</a:t>
            </a:r>
          </a:p>
          <a:p>
            <a:r>
              <a:rPr lang="hu-HU" dirty="0"/>
              <a:t>"</a:t>
            </a:r>
            <a:r>
              <a:rPr lang="hu-HU" i="1" dirty="0"/>
              <a:t>A nyomdatulajdonos engedett, és a kívánt iratok rögtön németre is lefordítva néhány pillanat múlva ezrével kerültek elő a gyorssajtó alól, melynek példányai egész délig </a:t>
            </a:r>
            <a:r>
              <a:rPr lang="hu-HU" i="1" dirty="0" err="1"/>
              <a:t>osztattak</a:t>
            </a:r>
            <a:r>
              <a:rPr lang="hu-HU" i="1" dirty="0"/>
              <a:t> ki a szakadó eső dacára szüntelen gyülekező közönségnek.</a:t>
            </a:r>
            <a:r>
              <a:rPr lang="hu-HU" dirty="0"/>
              <a:t>" Ezek voltak a szabad sajtó első termékei. Míg a nyomtatás tartott, </a:t>
            </a:r>
            <a:r>
              <a:rPr lang="hu-HU" dirty="0">
                <a:hlinkClick r:id="rId7" tooltip="Márciusi ifjak"/>
              </a:rPr>
              <a:t>Petőfi, Jókai, Vasvári, Egressy és Irányi</a:t>
            </a:r>
            <a:r>
              <a:rPr lang="hu-HU" dirty="0"/>
              <a:t> beszédet intéztek a néphez. Ekkor Petőfi negyedszer szavalta el a </a:t>
            </a:r>
            <a:r>
              <a:rPr lang="hu-HU" i="1" dirty="0"/>
              <a:t>Nemzeti dal</a:t>
            </a:r>
            <a:r>
              <a:rPr lang="hu-HU" dirty="0"/>
              <a:t>t. Csak délfelé oszlottak el, megállapodva abban, hogy délután az államfogságban levő </a:t>
            </a:r>
            <a:r>
              <a:rPr lang="hu-HU" dirty="0">
                <a:hlinkClick r:id="rId8" tooltip="Táncsics Mihály"/>
              </a:rPr>
              <a:t>Táncsics Mihály</a:t>
            </a:r>
            <a:r>
              <a:rPr lang="hu-HU" dirty="0"/>
              <a:t> kiszabadítására mennek Budára.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865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Népgyűlés a Múzeum téren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Délután </a:t>
            </a:r>
            <a:r>
              <a:rPr lang="hu-HU" dirty="0"/>
              <a:t>3 órakor a Múzeum téren népgyűlést tartottak és a </a:t>
            </a:r>
            <a:r>
              <a:rPr lang="hu-HU" i="1" dirty="0"/>
              <a:t>Nemzeti dal</a:t>
            </a:r>
            <a:r>
              <a:rPr lang="hu-HU" dirty="0"/>
              <a:t> és proklamáció példányait ezreivel osztogatták; innen a városházára mentek, a 12 pont elfogadását </a:t>
            </a:r>
            <a:r>
              <a:rPr lang="hu-HU" dirty="0" err="1"/>
              <a:t>sürgetvén</a:t>
            </a:r>
            <a:r>
              <a:rPr lang="hu-HU" dirty="0"/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88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Városházán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</a:t>
            </a:r>
            <a:r>
              <a:rPr lang="hu-HU" dirty="0"/>
              <a:t>összegyűlt nép elhatározta, hogy a városházára indul, és ott a polgári kart és városi tanácsot az egyesülésre és kívánatai aláírására felszólítja. A tanácsterem megnyílt, a tanácsnak benyújtották a program pontjait, melyeket a tanácsjegyző tájékoztatása szerint elfogadtak. Ezután </a:t>
            </a:r>
            <a:r>
              <a:rPr lang="hu-HU" dirty="0" err="1"/>
              <a:t>Holovics</a:t>
            </a:r>
            <a:r>
              <a:rPr lang="hu-HU" dirty="0"/>
              <a:t> tanácsnok kívánt gondolkozási időt, hogy e pontok tanácskozás alá </a:t>
            </a:r>
            <a:r>
              <a:rPr lang="hu-HU" dirty="0" err="1"/>
              <a:t>vétethessenek</a:t>
            </a:r>
            <a:r>
              <a:rPr lang="hu-HU" dirty="0"/>
              <a:t>. Megcáfolta őt </a:t>
            </a:r>
            <a:r>
              <a:rPr lang="hu-HU" dirty="0">
                <a:hlinkClick r:id="rId2" tooltip="Rottenbiller Lipót"/>
              </a:rPr>
              <a:t>Rottenbiller Lipót</a:t>
            </a:r>
            <a:r>
              <a:rPr lang="hu-HU" dirty="0"/>
              <a:t> alpolgármester, arra </a:t>
            </a:r>
            <a:r>
              <a:rPr lang="hu-HU" dirty="0" err="1"/>
              <a:t>hivatkozván</a:t>
            </a:r>
            <a:r>
              <a:rPr lang="hu-HU" dirty="0"/>
              <a:t>, hogy már egész délelőtt tanácskoztak efölött. Ezután szónokolt Nyáry Pál Pest megyei alispán és a pontokat pártolta, utána Klauzál Gábor, aki az 1. és 11. pontok rögtöni életbeléptetését is sürgette. A pontokat </a:t>
            </a:r>
            <a:r>
              <a:rPr lang="hu-HU" dirty="0" err="1">
                <a:hlinkClick r:id="rId3" tooltip="Szepessy Ferenc (a lap nem létezik)"/>
              </a:rPr>
              <a:t>Szepessy</a:t>
            </a:r>
            <a:r>
              <a:rPr lang="hu-HU" dirty="0">
                <a:hlinkClick r:id="rId3" tooltip="Szepessy Ferenc (a lap nem létezik)"/>
              </a:rPr>
              <a:t> </a:t>
            </a:r>
            <a:r>
              <a:rPr lang="hu-HU" dirty="0" smtClean="0">
                <a:hlinkClick r:id="rId3" tooltip="Szepessy Ferenc (a lap nem létezik)"/>
              </a:rPr>
              <a:t>Ferenc</a:t>
            </a:r>
            <a:r>
              <a:rPr lang="hu-HU" dirty="0"/>
              <a:t> polgármester és a tanács tagjai aláírták, és Rottenbiller az ablakon át felmutatta a népnek.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78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Helytartótanács előtt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Rögtön </a:t>
            </a:r>
            <a:r>
              <a:rPr lang="hu-HU" dirty="0"/>
              <a:t>választottak egy rendre ügyelő választmányt, melynek Petőfi is tagja volt. A nép, ideiglenes választmányát a tanács és polgárság választmányával egyesítendőt kinevezve, kívánta, hogy </a:t>
            </a:r>
            <a:r>
              <a:rPr lang="hu-HU" dirty="0">
                <a:hlinkClick r:id="rId2" tooltip="Táncsics Mihály"/>
              </a:rPr>
              <a:t>Táncsics Mihály</a:t>
            </a:r>
            <a:r>
              <a:rPr lang="hu-HU" dirty="0"/>
              <a:t>, aki sajtói állítólagos vétség miatt fogva van Budán – miután kimondatott, hogy cenzúrai törvények nálunk nincsenek, nem is voltak soha – szabadon </a:t>
            </a:r>
            <a:r>
              <a:rPr lang="hu-HU" dirty="0" err="1"/>
              <a:t>bocsáttassék</a:t>
            </a:r>
            <a:r>
              <a:rPr lang="hu-HU" dirty="0"/>
              <a:t>, és a </a:t>
            </a:r>
            <a:r>
              <a:rPr lang="hu-HU" i="1" dirty="0" err="1"/>
              <a:t>censurale</a:t>
            </a:r>
            <a:r>
              <a:rPr lang="hu-HU" i="1" dirty="0"/>
              <a:t> </a:t>
            </a:r>
            <a:r>
              <a:rPr lang="hu-HU" i="1" dirty="0" err="1"/>
              <a:t>collegium</a:t>
            </a:r>
            <a:r>
              <a:rPr lang="hu-HU" dirty="0"/>
              <a:t> rögtön </a:t>
            </a:r>
            <a:r>
              <a:rPr lang="hu-HU" dirty="0" err="1"/>
              <a:t>mentessék</a:t>
            </a:r>
            <a:r>
              <a:rPr lang="hu-HU" dirty="0"/>
              <a:t> fel hivatalától. E kívánata teljesítésére ½ 5 óra tájt átment Budára, s a hatósági épület udvarán zászlóalja köré gyűlve, állhatatosan állt jogai kívánatai mellett, míg választmánya által kijelentették: hogy a helytartótanács e három pontba egyezett bele: 1. Táncsics kiadatása, 2. a cenzúra eltörlése, 3. sajtóbíróságnak a nép közüli </a:t>
            </a:r>
            <a:r>
              <a:rPr lang="hu-HU" dirty="0" err="1"/>
              <a:t>választatása</a:t>
            </a:r>
            <a:r>
              <a:rPr lang="hu-HU" dirty="0"/>
              <a:t>; s egyúttal kimondta, hogy a katonaságot csak azon esetben fogja kirendelni: ha azzal maga a nép saját céljai rendes kivitelére kívánna rendelkezni.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339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Táncsics kiszabadítása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</a:t>
            </a:r>
            <a:r>
              <a:rPr lang="hu-HU" dirty="0">
                <a:hlinkClick r:id="rId2" tooltip="Zichy Ferenc (tárnokmester)"/>
              </a:rPr>
              <a:t>Zichy Ferenc</a:t>
            </a:r>
            <a:r>
              <a:rPr lang="hu-HU" dirty="0"/>
              <a:t>, a helytartótanács elnöke, azonnal szabadon bocsátotta </a:t>
            </a:r>
            <a:r>
              <a:rPr lang="hu-HU" dirty="0" err="1"/>
              <a:t>Táncsicsot</a:t>
            </a:r>
            <a:r>
              <a:rPr lang="hu-HU" dirty="0"/>
              <a:t>, a nép önkezeivel vonta át kocsiját Budáról a Nemzeti Színház teréig, s bevonult a színházba.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194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verseny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Komplex reformkori csapatverseny a térség iskoláiból 4 fős, 7-8. osztályos csapatok (összesen 9 csapat).</a:t>
            </a:r>
          </a:p>
          <a:p>
            <a:pPr>
              <a:buNone/>
            </a:pPr>
            <a:r>
              <a:rPr lang="hu-HU" b="1" dirty="0" smtClean="0"/>
              <a:t>Előzmény: </a:t>
            </a:r>
            <a:r>
              <a:rPr lang="hu-HU" dirty="0" smtClean="0"/>
              <a:t>A tavalyi reformkori csapatversenyünk</a:t>
            </a:r>
          </a:p>
          <a:p>
            <a:pPr>
              <a:buNone/>
            </a:pPr>
            <a:r>
              <a:rPr lang="hu-HU" b="1" dirty="0" smtClean="0"/>
              <a:t>A verseny célja:</a:t>
            </a:r>
            <a:r>
              <a:rPr lang="hu-HU" dirty="0" smtClean="0"/>
              <a:t> </a:t>
            </a:r>
            <a:r>
              <a:rPr lang="hu-HU" dirty="0"/>
              <a:t>a résztvevő tanulók játékos csapatversenyben ismerjék meg a forradalom és szabadságharc történelmét, irodalmát, művészeti-, kulturális kincseit, jelentős </a:t>
            </a:r>
            <a:r>
              <a:rPr lang="hu-HU" dirty="0" smtClean="0"/>
              <a:t>személyiségeit</a:t>
            </a:r>
          </a:p>
          <a:p>
            <a:pPr>
              <a:buNone/>
            </a:pPr>
            <a:r>
              <a:rPr lang="hu-HU" b="1" dirty="0" smtClean="0"/>
              <a:t>A verseny formája:</a:t>
            </a:r>
            <a:endParaRPr lang="hu-HU" dirty="0" smtClean="0"/>
          </a:p>
          <a:p>
            <a:r>
              <a:rPr lang="hu-HU" dirty="0" smtClean="0"/>
              <a:t>egy levelezős forduló</a:t>
            </a:r>
          </a:p>
          <a:p>
            <a:r>
              <a:rPr lang="hu-HU" dirty="0" smtClean="0"/>
              <a:t>egy helyszíni csapatverseny</a:t>
            </a:r>
          </a:p>
          <a:p>
            <a:pPr marL="0" indent="0">
              <a:buNone/>
            </a:pPr>
            <a:r>
              <a:rPr lang="hu-HU" b="1" dirty="0" smtClean="0"/>
              <a:t>Szponzorok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7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Bánk bán előadása a Nemzeti Színházban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 </a:t>
            </a:r>
            <a:r>
              <a:rPr lang="hu-HU" dirty="0"/>
              <a:t>nap délutánján kívánta a nép a színházi aligazgató </a:t>
            </a:r>
            <a:r>
              <a:rPr lang="hu-HU" dirty="0">
                <a:hlinkClick r:id="rId2" tooltip="Bajza József (költő)"/>
              </a:rPr>
              <a:t>Bajza Józseftől</a:t>
            </a:r>
            <a:r>
              <a:rPr lang="hu-HU" dirty="0"/>
              <a:t>, hogy a színházban e nap ünnepélyére teljes kivilágítás mellett a betiltott </a:t>
            </a:r>
            <a:r>
              <a:rPr lang="hu-HU" i="1" dirty="0">
                <a:hlinkClick r:id="rId3" tooltip="Bánk bán (dráma)"/>
              </a:rPr>
              <a:t>Bánk bán</a:t>
            </a:r>
            <a:r>
              <a:rPr lang="hu-HU" dirty="0"/>
              <a:t> </a:t>
            </a:r>
            <a:r>
              <a:rPr lang="hu-HU" dirty="0" err="1"/>
              <a:t>adassék</a:t>
            </a:r>
            <a:r>
              <a:rPr lang="hu-HU" dirty="0"/>
              <a:t> elő. Bajza mondta, hogy szívesen tűzi műsorra. A színészek nemzeti színű kokárdákkal léptek ki a színpadra, </a:t>
            </a:r>
            <a:r>
              <a:rPr lang="hu-HU" dirty="0">
                <a:hlinkClick r:id="rId4" tooltip="Egressy Gábor (színművész)"/>
              </a:rPr>
              <a:t>Egressy Gábor</a:t>
            </a:r>
            <a:r>
              <a:rPr lang="hu-HU" dirty="0"/>
              <a:t> a </a:t>
            </a:r>
            <a:r>
              <a:rPr lang="hu-HU" i="1" dirty="0"/>
              <a:t>Nemzeti dal</a:t>
            </a:r>
            <a:r>
              <a:rPr lang="hu-HU" dirty="0"/>
              <a:t>t szavalta, az énekkar énekelte hozzá a </a:t>
            </a:r>
            <a:r>
              <a:rPr lang="hu-HU" dirty="0">
                <a:hlinkClick r:id="rId5" tooltip="Magyarország himnusza"/>
              </a:rPr>
              <a:t>Himnuszt</a:t>
            </a:r>
            <a:r>
              <a:rPr lang="hu-HU" dirty="0"/>
              <a:t> és </a:t>
            </a:r>
            <a:r>
              <a:rPr lang="hu-HU" dirty="0">
                <a:hlinkClick r:id="rId6" tooltip="Szózat"/>
              </a:rPr>
              <a:t>Szózatot</a:t>
            </a:r>
            <a:r>
              <a:rPr lang="hu-HU" dirty="0"/>
              <a:t>. A közönség nagy része óhajtotta, hogy Táncsics megjelenjen a színpadon, azonban értesülve annak gyengélkedő állapotáról, kívánatával felhagyott. Végül a </a:t>
            </a:r>
            <a:r>
              <a:rPr lang="hu-HU" dirty="0">
                <a:hlinkClick r:id="rId7" tooltip="Rákóczi-induló"/>
              </a:rPr>
              <a:t>Rákóczi-induló</a:t>
            </a:r>
            <a:r>
              <a:rPr lang="hu-HU" dirty="0"/>
              <a:t> mellett oszlott el a </a:t>
            </a:r>
            <a:r>
              <a:rPr lang="hu-HU" dirty="0" smtClean="0"/>
              <a:t>nép.</a:t>
            </a:r>
            <a:r>
              <a:rPr lang="hu-HU" dirty="0"/>
              <a:t> Az állandó választmány azonban reggelig együtt ült.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919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12</a:t>
            </a:r>
            <a:r>
              <a:rPr lang="hu-HU" b="1" dirty="0" smtClean="0"/>
              <a:t>. feladat: Történelmi </a:t>
            </a:r>
            <a:r>
              <a:rPr lang="hu-HU" b="1" dirty="0"/>
              <a:t>feladatsor </a:t>
            </a:r>
            <a:r>
              <a:rPr lang="hu-HU" b="1" dirty="0" smtClean="0"/>
              <a:t>- a </a:t>
            </a:r>
            <a:r>
              <a:rPr lang="hu-HU" b="1" dirty="0"/>
              <a:t>forradalom és </a:t>
            </a:r>
            <a:r>
              <a:rPr lang="hu-HU" b="1" dirty="0" smtClean="0"/>
              <a:t>a szabadságharc képeinek</a:t>
            </a:r>
            <a:r>
              <a:rPr lang="hu-HU" b="1" dirty="0"/>
              <a:t>, </a:t>
            </a:r>
            <a:r>
              <a:rPr lang="hu-HU" b="1" dirty="0" smtClean="0"/>
              <a:t>eseményeinek </a:t>
            </a:r>
            <a:r>
              <a:rPr lang="hu-HU" b="1" dirty="0"/>
              <a:t>párosítása, sorba </a:t>
            </a:r>
            <a:r>
              <a:rPr lang="hu-HU" b="1" dirty="0" smtClean="0"/>
              <a:t>rendezése </a:t>
            </a:r>
            <a:r>
              <a:rPr lang="hu-HU" dirty="0" smtClean="0"/>
              <a:t>(</a:t>
            </a:r>
            <a:r>
              <a:rPr lang="hu-HU" dirty="0"/>
              <a:t>29 </a:t>
            </a:r>
            <a:r>
              <a:rPr lang="hu-HU" dirty="0" smtClean="0"/>
              <a:t>pont, 10 perc)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5274659"/>
              </p:ext>
            </p:extLst>
          </p:nvPr>
        </p:nvGraphicFramePr>
        <p:xfrm>
          <a:off x="1577050" y="2096433"/>
          <a:ext cx="9956859" cy="4259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497">
                  <a:extLst>
                    <a:ext uri="{9D8B030D-6E8A-4147-A177-3AD203B41FA5}">
                      <a16:colId xmlns="" xmlns:a16="http://schemas.microsoft.com/office/drawing/2014/main" val="2145923541"/>
                    </a:ext>
                  </a:extLst>
                </a:gridCol>
                <a:gridCol w="9339362">
                  <a:extLst>
                    <a:ext uri="{9D8B030D-6E8A-4147-A177-3AD203B41FA5}">
                      <a16:colId xmlns="" xmlns:a16="http://schemas.microsoft.com/office/drawing/2014/main" val="3648167179"/>
                    </a:ext>
                  </a:extLst>
                </a:gridCol>
              </a:tblGrid>
              <a:tr h="34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Csatlakoznak az egyetemisták a Pilvax-körhöz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76458269"/>
                  </a:ext>
                </a:extLst>
              </a:tr>
              <a:tr h="34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 márciusi ifjak elindulnak a Pilvax kávéházból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84309369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 12 pont és a Nemzeti dal kinyomtatása a cenzúra engedélye nélkül a Landerer-Heckenast Nyomdában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85176458"/>
                  </a:ext>
                </a:extLst>
              </a:tr>
              <a:tr h="34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 Nemzeti Színház díszelőadása, a Bánk bán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19790939"/>
                  </a:ext>
                </a:extLst>
              </a:tr>
              <a:tr h="34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Népgyűlés a Nemzeti Múzeum előtt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016489"/>
                  </a:ext>
                </a:extLst>
              </a:tr>
              <a:tr h="34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 pesti városházán csatlakozásra bírják a városvezetést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37523398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Bécsbe indul az országgyűlés küldöttsége, bízva abban, hogy a megrettent udvar enged kérésüknek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68620101"/>
                  </a:ext>
                </a:extLst>
              </a:tr>
              <a:tr h="34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 budai várbörtönből kiszabadítják Táncsics Mihályt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54593196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Budán felkeresik a Helytartótanácsot: „A nagyméltóságú helytartótanács sápadt </a:t>
                      </a:r>
                      <a:r>
                        <a:rPr lang="hu-HU" sz="1100" dirty="0" err="1">
                          <a:effectLst/>
                        </a:rPr>
                        <a:t>vala</a:t>
                      </a:r>
                      <a:r>
                        <a:rPr lang="hu-HU" sz="1100" dirty="0">
                          <a:effectLst/>
                        </a:rPr>
                        <a:t> és reszketni méltóztatott és ötpercnyi tanácskozás után mindenbe beleegyezett”- Petőfi.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30250730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21</a:t>
            </a:fld>
            <a:endParaRPr lang="hu-HU"/>
          </a:p>
        </p:txBody>
      </p:sp>
      <p:pic>
        <p:nvPicPr>
          <p:cNvPr id="6" name="Kép 5" descr="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5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12. b feladat: Ragaszd </a:t>
            </a:r>
            <a:r>
              <a:rPr lang="hu-HU" b="1" dirty="0"/>
              <a:t>be a hozzá illő helyre a képeket, </a:t>
            </a:r>
            <a:r>
              <a:rPr lang="hu-HU" b="1" dirty="0" err="1"/>
              <a:t>töltsd</a:t>
            </a:r>
            <a:r>
              <a:rPr lang="hu-HU" b="1" dirty="0"/>
              <a:t> ki az üresen hagyott helyeket</a:t>
            </a:r>
            <a:r>
              <a:rPr lang="hu-HU" b="1" dirty="0" smtClean="0"/>
              <a:t>!</a:t>
            </a:r>
            <a:br>
              <a:rPr lang="hu-HU" b="1" dirty="0" smtClean="0"/>
            </a:br>
            <a:r>
              <a:rPr lang="hu-HU" b="1" dirty="0" smtClean="0"/>
              <a:t> </a:t>
            </a:r>
            <a:r>
              <a:rPr lang="hu-HU" b="1" dirty="0"/>
              <a:t>(20 </a:t>
            </a:r>
            <a:r>
              <a:rPr lang="hu-HU" b="1" dirty="0" smtClean="0"/>
              <a:t>pont, 10 perc)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 action="ppaction://hlinkfile"/>
              </a:rPr>
              <a:t>12kepekesemenyek.docx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11" name="Kép 10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  <p:pic>
        <p:nvPicPr>
          <p:cNvPr id="2053" name="Kép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538" y="3283169"/>
            <a:ext cx="16192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Kép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7073" y="1870075"/>
            <a:ext cx="20574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Kép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469" y="4235669"/>
            <a:ext cx="20669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Kép 1" descr="olmützi alkotmá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338" y="4330262"/>
            <a:ext cx="20669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Kép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055" y="2162173"/>
            <a:ext cx="21050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13. feladat: 48-as katonadalok – </a:t>
            </a:r>
            <a:r>
              <a:rPr lang="hu-HU" dirty="0" err="1" smtClean="0"/>
              <a:t>Activity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10 </a:t>
            </a:r>
            <a:r>
              <a:rPr lang="hu-HU" dirty="0" smtClean="0"/>
              <a:t>pont, 9 perc)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Mutogasd el!</a:t>
            </a:r>
            <a:endParaRPr lang="hu-HU" dirty="0"/>
          </a:p>
          <a:p>
            <a:r>
              <a:rPr lang="hu-HU" b="1" dirty="0"/>
              <a:t>Írd körül!</a:t>
            </a:r>
            <a:endParaRPr lang="hu-HU" dirty="0"/>
          </a:p>
          <a:p>
            <a:r>
              <a:rPr lang="hu-HU" b="1" dirty="0"/>
              <a:t>Énekeld el!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23</a:t>
            </a:fld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1825625"/>
            <a:ext cx="2571750" cy="2924175"/>
          </a:xfrm>
          <a:prstGeom prst="rect">
            <a:avLst/>
          </a:prstGeom>
        </p:spPr>
      </p:pic>
      <p:pic>
        <p:nvPicPr>
          <p:cNvPr id="6" name="Kép 5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4062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240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48-as katonadalok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A jó lovas katonának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A szép fényes katonának (Toborzó)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Föl-föl vitézek (Klapka induló)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Gábor Áron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Huszárgyerek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Kossuth Lajos azt üzente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Kossuth Lajos táborában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Most szép lenni katonának</a:t>
            </a: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Süvegemen nemzetiszín rózsa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4989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14. feladat: </a:t>
            </a:r>
            <a:r>
              <a:rPr lang="hu-HU" b="1" dirty="0"/>
              <a:t>Fotók</a:t>
            </a:r>
            <a:r>
              <a:rPr lang="hu-HU" dirty="0"/>
              <a:t> </a:t>
            </a:r>
            <a:r>
              <a:rPr lang="hu-HU" b="1" dirty="0"/>
              <a:t>alapján</a:t>
            </a:r>
            <a:r>
              <a:rPr lang="hu-HU" dirty="0"/>
              <a:t> </a:t>
            </a:r>
            <a:r>
              <a:rPr lang="hu-HU" b="1" dirty="0"/>
              <a:t>szénrajz készítése a korabeli Budapest épületeiről </a:t>
            </a:r>
            <a:r>
              <a:rPr lang="hu-HU" dirty="0"/>
              <a:t>(10 pont)- húzás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 action="ppaction://hlinkfile"/>
              </a:rPr>
              <a:t>14Reformkori épületek.docx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039091" y="2521657"/>
            <a:ext cx="10162309" cy="38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Magyar Tudományos Akadémia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Magyar Nemzeti Múzeum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Esztergomi Bazilika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Pesti Vigadó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Nemzeti Színház /régi/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Lánchíd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Balatonfüred </a:t>
            </a:r>
            <a:r>
              <a:rPr lang="hu-H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Klotild–udvar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Balatonfüred Jókai-nyaraló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Nemzeti </a:t>
            </a: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Casino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4062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17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15. feladat: Történelmi </a:t>
            </a:r>
            <a:r>
              <a:rPr lang="hu-HU" b="1" dirty="0"/>
              <a:t>személyek felismerése</a:t>
            </a:r>
            <a:r>
              <a:rPr lang="hu-HU" dirty="0"/>
              <a:t> (karikatúrák)(</a:t>
            </a:r>
            <a:r>
              <a:rPr lang="hu-HU" dirty="0" smtClean="0"/>
              <a:t>10 pont, 9 perc együtt a rajzzal)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 action="ppaction://hlinkfile"/>
              </a:rPr>
              <a:t>15karikatura.docx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26</a:t>
            </a:fld>
            <a:endParaRPr lang="hu-HU"/>
          </a:p>
        </p:txBody>
      </p:sp>
      <p:pic>
        <p:nvPicPr>
          <p:cNvPr id="8" name="Kép 7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4062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918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16. Keresztrejtvény – Kit rejt a rejtvény? </a:t>
            </a:r>
            <a:br>
              <a:rPr lang="hu-HU" b="1" dirty="0" smtClean="0"/>
            </a:br>
            <a:r>
              <a:rPr lang="hu-HU" dirty="0" smtClean="0"/>
              <a:t>(</a:t>
            </a:r>
            <a:r>
              <a:rPr lang="hu-HU" dirty="0"/>
              <a:t>10 </a:t>
            </a:r>
            <a:r>
              <a:rPr lang="hu-HU" dirty="0" smtClean="0"/>
              <a:t>pont, 4 perc)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837" y="1825625"/>
            <a:ext cx="9284326" cy="435133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27</a:t>
            </a:fld>
            <a:endParaRPr lang="hu-HU"/>
          </a:p>
        </p:txBody>
      </p:sp>
      <p:pic>
        <p:nvPicPr>
          <p:cNvPr id="7" name="Kép 6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4062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028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Keresztrejtvény megoldás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5669" y="1825625"/>
            <a:ext cx="8220661" cy="435133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64983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verseny végeredménye, jutalmak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hlinkClick r:id="rId2" action="ppaction://hlinkfile"/>
              </a:rPr>
              <a:t>eredmenyek.xlsx</a:t>
            </a:r>
            <a:endParaRPr lang="hu-HU" dirty="0" smtClean="0"/>
          </a:p>
          <a:p>
            <a:r>
              <a:rPr lang="hu-HU" b="1" dirty="0"/>
              <a:t>1. hely: </a:t>
            </a:r>
            <a:r>
              <a:rPr lang="hu-HU" dirty="0" err="1"/>
              <a:t>ebook</a:t>
            </a:r>
            <a:r>
              <a:rPr lang="hu-HU" dirty="0"/>
              <a:t> olvasó</a:t>
            </a:r>
          </a:p>
          <a:p>
            <a:r>
              <a:rPr lang="hu-HU" b="1" dirty="0"/>
              <a:t>2. hely: </a:t>
            </a:r>
            <a:r>
              <a:rPr lang="hu-HU" dirty="0"/>
              <a:t>2 könyv</a:t>
            </a:r>
          </a:p>
          <a:p>
            <a:r>
              <a:rPr lang="hu-HU" b="1" dirty="0"/>
              <a:t>3. hely: </a:t>
            </a:r>
            <a:r>
              <a:rPr lang="hu-HU" dirty="0"/>
              <a:t>2 könyv</a:t>
            </a:r>
          </a:p>
          <a:p>
            <a:pPr marL="0" indent="0">
              <a:buNone/>
            </a:pPr>
            <a:r>
              <a:rPr lang="hu-HU" dirty="0"/>
              <a:t>Nagy felfedezők - Utazás az ismeretlenbe </a:t>
            </a:r>
            <a:endParaRPr lang="hu-HU" b="1" dirty="0"/>
          </a:p>
          <a:p>
            <a:r>
              <a:rPr lang="hu-HU" b="1" dirty="0"/>
              <a:t>Minden résztvevő: </a:t>
            </a:r>
            <a:r>
              <a:rPr lang="hu-HU" dirty="0"/>
              <a:t>könyvjutalom </a:t>
            </a:r>
          </a:p>
          <a:p>
            <a:pPr marL="0" indent="0">
              <a:buNone/>
            </a:pPr>
            <a:r>
              <a:rPr lang="x-none" dirty="0"/>
              <a:t>50 tény, amit tudnod kell a találmányokról</a:t>
            </a:r>
            <a:endParaRPr lang="hu-HU" dirty="0"/>
          </a:p>
          <a:p>
            <a:endParaRPr lang="hu-HU" dirty="0"/>
          </a:p>
          <a:p>
            <a:r>
              <a:rPr lang="hu-HU" b="1" dirty="0"/>
              <a:t>Felkészítő tanárok: </a:t>
            </a:r>
            <a:r>
              <a:rPr lang="hu-HU" dirty="0"/>
              <a:t>2 db belépő a Tatabányai Tavaszi Fesztiválra, a Tatabányai Fúvószenekar koncertjére</a:t>
            </a:r>
          </a:p>
          <a:p>
            <a:pPr marL="0" indent="0">
              <a:buNone/>
            </a:pPr>
            <a:r>
              <a:rPr lang="hu-HU" smtClean="0"/>
              <a:t>Köszönjük a </a:t>
            </a:r>
            <a:r>
              <a:rPr lang="hu-HU" dirty="0"/>
              <a:t>részvételeteket!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916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Csapatok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1886657"/>
              </p:ext>
            </p:extLst>
          </p:nvPr>
        </p:nvGraphicFramePr>
        <p:xfrm>
          <a:off x="2274638" y="1371600"/>
          <a:ext cx="7642723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610">
                  <a:extLst>
                    <a:ext uri="{9D8B030D-6E8A-4147-A177-3AD203B41FA5}">
                      <a16:colId xmlns="" xmlns:a16="http://schemas.microsoft.com/office/drawing/2014/main" val="1000810764"/>
                    </a:ext>
                  </a:extLst>
                </a:gridCol>
                <a:gridCol w="2633870">
                  <a:extLst>
                    <a:ext uri="{9D8B030D-6E8A-4147-A177-3AD203B41FA5}">
                      <a16:colId xmlns="" xmlns:a16="http://schemas.microsoft.com/office/drawing/2014/main" val="2017803380"/>
                    </a:ext>
                  </a:extLst>
                </a:gridCol>
                <a:gridCol w="4532243">
                  <a:extLst>
                    <a:ext uri="{9D8B030D-6E8A-4147-A177-3AD203B41FA5}">
                      <a16:colId xmlns="" xmlns:a16="http://schemas.microsoft.com/office/drawing/2014/main" val="3289034479"/>
                    </a:ext>
                  </a:extLst>
                </a:gridCol>
              </a:tblGrid>
              <a:tr h="21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Csapatnév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Iskola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522714067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1. 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Brit tudósok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Esztergomi Babits Mihály Általános Iskola 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4281115572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2.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Dzsentrik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Tarjáni Német Nemzetiségi Általános Iskola 8. osztály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289466457"/>
                  </a:ext>
                </a:extLst>
              </a:tr>
              <a:tr h="21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3. 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Huszárok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Árpád Gimnázium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4250770255"/>
                  </a:ext>
                </a:extLst>
              </a:tr>
              <a:tr h="21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4.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Nemzetőrök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Kodály Zoltán Általános Iskola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479132315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5.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Somlói huszárleányok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Vértessomlói Nemzetiségi Általános Iskola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296324375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6.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Szalagrózsa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Tarjáni Német Nemzetiségi Általános Iskola 7. osztály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592455309"/>
                  </a:ext>
                </a:extLst>
              </a:tr>
              <a:tr h="21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7.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TOBORZÓK 4.0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Dózsa György Sportiskola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7880395"/>
                  </a:ext>
                </a:extLst>
              </a:tr>
              <a:tr h="21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8.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Tollforgatók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Árpád Gimnázium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2014077404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9.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Történ-Észek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Dózsakerti Váci Mihály Ált. Isk. Tatabánya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700509757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200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1. forduló feladatai</a:t>
            </a:r>
            <a:br>
              <a:rPr lang="hu-HU" b="1" dirty="0" smtClean="0"/>
            </a:br>
            <a:r>
              <a:rPr lang="hu-HU" b="1" dirty="0" smtClean="0"/>
              <a:t>beküldési határidő: 2018. január 22.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Katonatoborzó beszéd készítése</a:t>
            </a:r>
          </a:p>
          <a:p>
            <a:pPr marL="0" indent="0">
              <a:buNone/>
            </a:pPr>
            <a:r>
              <a:rPr lang="hu-HU" dirty="0"/>
              <a:t>Értékelés: tartalom, ötletesség, grafikai megoldások, esztétikum, nyelvhelyesség… stb. alapján (30 pont)</a:t>
            </a:r>
          </a:p>
          <a:p>
            <a:pPr lvl="0"/>
            <a:r>
              <a:rPr lang="hu-HU" dirty="0"/>
              <a:t>„Betűrács” megfejtés (36 pont)</a:t>
            </a:r>
          </a:p>
          <a:p>
            <a:pPr lvl="0"/>
            <a:r>
              <a:rPr lang="hu-HU" dirty="0"/>
              <a:t>Képek, festmények megfejtés (33 pont)</a:t>
            </a:r>
          </a:p>
          <a:p>
            <a:pPr lvl="0"/>
            <a:r>
              <a:rPr lang="hu-HU" dirty="0"/>
              <a:t>A szabadságharc vértanúi (28 pont</a:t>
            </a:r>
            <a:r>
              <a:rPr lang="hu-HU" dirty="0" smtClean="0"/>
              <a:t>)</a:t>
            </a:r>
          </a:p>
          <a:p>
            <a:pPr lvl="0"/>
            <a:endParaRPr lang="hu-HU" dirty="0"/>
          </a:p>
          <a:p>
            <a:pPr lvl="0"/>
            <a:r>
              <a:rPr lang="hu-HU" dirty="0" smtClean="0"/>
              <a:t>A verseny állása: </a:t>
            </a:r>
            <a:r>
              <a:rPr lang="hu-HU" dirty="0" smtClean="0">
                <a:hlinkClick r:id="rId2" action="ppaction://hlinkfile"/>
              </a:rPr>
              <a:t>eredmenyek.xlsx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6" name="Kép 5" descr="eredmeny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8414" y="4347536"/>
            <a:ext cx="4675202" cy="18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1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csapatok bemutatkozása, hozott feladatok</a:t>
            </a:r>
            <a:br>
              <a:rPr lang="hu-HU" dirty="0" smtClean="0"/>
            </a:br>
            <a:r>
              <a:rPr lang="hu-HU" dirty="0" smtClean="0"/>
              <a:t>(5 perc/csapat)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csapatok sorrendben bemutatkoznak:</a:t>
            </a:r>
          </a:p>
          <a:p>
            <a:pPr marL="0" indent="0">
              <a:buNone/>
            </a:pPr>
            <a:r>
              <a:rPr lang="hu-HU" dirty="0"/>
              <a:t>- csapatnév, tagok, iskola, felkészítő </a:t>
            </a:r>
            <a:r>
              <a:rPr lang="hu-HU" dirty="0" smtClean="0"/>
              <a:t>tanár (sorszám húzás)</a:t>
            </a:r>
            <a:endParaRPr lang="hu-HU" dirty="0"/>
          </a:p>
          <a:p>
            <a:r>
              <a:rPr lang="hu-HU" b="1" dirty="0" smtClean="0"/>
              <a:t>1</a:t>
            </a:r>
            <a:r>
              <a:rPr lang="hu-HU" b="1" dirty="0"/>
              <a:t>. Katonatoborzó beszéd</a:t>
            </a:r>
            <a:r>
              <a:rPr lang="hu-HU" dirty="0"/>
              <a:t> bemutatása (már pontozott)</a:t>
            </a:r>
          </a:p>
          <a:p>
            <a:r>
              <a:rPr lang="hu-HU" b="1" dirty="0" smtClean="0"/>
              <a:t>5</a:t>
            </a:r>
            <a:r>
              <a:rPr lang="hu-HU" b="1" dirty="0"/>
              <a:t>. </a:t>
            </a:r>
            <a:r>
              <a:rPr lang="hu-HU" b="1" dirty="0" smtClean="0"/>
              <a:t>A huszárruházat </a:t>
            </a:r>
            <a:r>
              <a:rPr lang="hu-HU" b="1" dirty="0"/>
              <a:t>megjelenítése</a:t>
            </a:r>
            <a:r>
              <a:rPr lang="hu-HU" dirty="0"/>
              <a:t> (</a:t>
            </a:r>
            <a:r>
              <a:rPr lang="hu-HU" dirty="0" smtClean="0"/>
              <a:t>tabló- </a:t>
            </a:r>
            <a:r>
              <a:rPr lang="hu-HU" dirty="0"/>
              <a:t>vagy </a:t>
            </a:r>
            <a:r>
              <a:rPr lang="hu-HU" dirty="0" smtClean="0"/>
              <a:t>montázskészítés, </a:t>
            </a:r>
            <a:r>
              <a:rPr lang="hu-HU" dirty="0"/>
              <a:t>vagy beöltözés (20 pont)</a:t>
            </a:r>
          </a:p>
          <a:p>
            <a:r>
              <a:rPr lang="hu-HU" dirty="0"/>
              <a:t> </a:t>
            </a:r>
            <a:r>
              <a:rPr lang="hu-HU" b="1" dirty="0" smtClean="0"/>
              <a:t>6</a:t>
            </a:r>
            <a:r>
              <a:rPr lang="hu-HU" b="1" dirty="0"/>
              <a:t>. Arany János: </a:t>
            </a:r>
            <a:r>
              <a:rPr lang="hu-HU" b="1" dirty="0" smtClean="0"/>
              <a:t>Nemzetőr-dal</a:t>
            </a:r>
            <a:r>
              <a:rPr lang="hu-HU" dirty="0" smtClean="0"/>
              <a:t> </a:t>
            </a:r>
            <a:r>
              <a:rPr lang="hu-HU" dirty="0"/>
              <a:t>bemutatása (a csapatból 1 versenyző) (10 pont)</a:t>
            </a:r>
          </a:p>
          <a:p>
            <a:r>
              <a:rPr lang="hu-HU" b="1" dirty="0" smtClean="0"/>
              <a:t>7</a:t>
            </a:r>
            <a:r>
              <a:rPr lang="hu-HU" b="1" dirty="0"/>
              <a:t>. </a:t>
            </a:r>
            <a:r>
              <a:rPr lang="hu-HU" b="1" dirty="0" smtClean="0"/>
              <a:t>Egy </a:t>
            </a:r>
            <a:r>
              <a:rPr lang="hu-HU" b="1" dirty="0"/>
              <a:t>szabadságharcos hadjárat</a:t>
            </a:r>
            <a:r>
              <a:rPr lang="hu-HU" dirty="0"/>
              <a:t> bemutatása (</a:t>
            </a:r>
            <a:r>
              <a:rPr lang="hu-HU" dirty="0" smtClean="0"/>
              <a:t>térkép/makett</a:t>
            </a:r>
            <a:r>
              <a:rPr lang="hu-HU" dirty="0"/>
              <a:t>/ terepasztal) (25 pont)</a:t>
            </a:r>
          </a:p>
          <a:p>
            <a:r>
              <a:rPr lang="hu-HU" b="1" dirty="0" smtClean="0"/>
              <a:t>8</a:t>
            </a:r>
            <a:r>
              <a:rPr lang="hu-HU" b="1" dirty="0"/>
              <a:t>. </a:t>
            </a:r>
            <a:r>
              <a:rPr lang="hu-HU" b="1" dirty="0" smtClean="0"/>
              <a:t>Szabadságharcos </a:t>
            </a:r>
            <a:r>
              <a:rPr lang="hu-HU" b="1" dirty="0"/>
              <a:t>zászló</a:t>
            </a:r>
            <a:r>
              <a:rPr lang="hu-HU" dirty="0"/>
              <a:t> készítése (18 pont)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73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10 perc szünet, a verseny </a:t>
            </a:r>
            <a:r>
              <a:rPr lang="hu-HU" dirty="0" err="1" smtClean="0"/>
              <a:t>állása:</a:t>
            </a:r>
            <a:r>
              <a:rPr lang="hu-HU" sz="3600" dirty="0" err="1" smtClean="0">
                <a:hlinkClick r:id="rId2" action="ppaction://hlinkfile"/>
              </a:rPr>
              <a:t>eredmenyek.xlsx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675" y="1807104"/>
            <a:ext cx="9588062" cy="4856456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691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9-10. feladat (4 perc) 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9694858"/>
              </p:ext>
            </p:extLst>
          </p:nvPr>
        </p:nvGraphicFramePr>
        <p:xfrm>
          <a:off x="1878496" y="2305878"/>
          <a:ext cx="8259417" cy="4214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9417">
                  <a:extLst>
                    <a:ext uri="{9D8B030D-6E8A-4147-A177-3AD203B41FA5}">
                      <a16:colId xmlns="" xmlns:a16="http://schemas.microsoft.com/office/drawing/2014/main" val="1727525632"/>
                    </a:ext>
                  </a:extLst>
                </a:gridCol>
              </a:tblGrid>
              <a:tr h="14107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4000" dirty="0">
                          <a:effectLst/>
                        </a:rPr>
                        <a:t>9. </a:t>
                      </a:r>
                      <a:r>
                        <a:rPr lang="hu-HU" sz="4000" dirty="0" smtClean="0">
                          <a:effectLst/>
                        </a:rPr>
                        <a:t>A 12 </a:t>
                      </a:r>
                      <a:r>
                        <a:rPr lang="hu-HU" sz="4000" dirty="0">
                          <a:effectLst/>
                        </a:rPr>
                        <a:t>pont </a:t>
                      </a:r>
                      <a:r>
                        <a:rPr lang="hu-HU" sz="4000" dirty="0" smtClean="0">
                          <a:effectLst/>
                        </a:rPr>
                        <a:t>kiegészítése </a:t>
                      </a:r>
                      <a:r>
                        <a:rPr lang="hu-HU" sz="4000" dirty="0">
                          <a:effectLst/>
                        </a:rPr>
                        <a:t>és sorrendbe </a:t>
                      </a:r>
                      <a:r>
                        <a:rPr lang="hu-HU" sz="4000" dirty="0" smtClean="0">
                          <a:effectLst/>
                        </a:rPr>
                        <a:t>rakása </a:t>
                      </a:r>
                      <a:r>
                        <a:rPr lang="hu-HU" sz="4000" dirty="0">
                          <a:effectLst/>
                        </a:rPr>
                        <a:t>(12 pont)</a:t>
                      </a:r>
                      <a:endParaRPr lang="hu-H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93945099"/>
                  </a:ext>
                </a:extLst>
              </a:tr>
              <a:tr h="21374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10"/>
                      </a:pPr>
                      <a:r>
                        <a:rPr lang="hu-HU" sz="4000" dirty="0" smtClean="0">
                          <a:effectLst/>
                        </a:rPr>
                        <a:t> Kokárdakészítés </a:t>
                      </a:r>
                      <a:r>
                        <a:rPr lang="hu-HU" sz="4000" dirty="0">
                          <a:effectLst/>
                        </a:rPr>
                        <a:t>helyben, időre, kapott anyagból (9 pont) (Közben: </a:t>
                      </a:r>
                      <a:r>
                        <a:rPr lang="hu-HU" sz="4000" dirty="0" smtClean="0">
                          <a:effectLst/>
                        </a:rPr>
                        <a:t>Nézzetek </a:t>
                      </a:r>
                      <a:r>
                        <a:rPr lang="hu-HU" sz="4000" dirty="0">
                          <a:effectLst/>
                        </a:rPr>
                        <a:t>utána </a:t>
                      </a:r>
                      <a:r>
                        <a:rPr lang="hu-HU" sz="4000" dirty="0" smtClean="0">
                          <a:effectLst/>
                        </a:rPr>
                        <a:t>eredetének! </a:t>
                      </a:r>
                      <a:r>
                        <a:rPr lang="hu-HU" sz="4000" dirty="0">
                          <a:effectLst/>
                        </a:rPr>
                        <a:t>H</a:t>
                      </a:r>
                      <a:r>
                        <a:rPr lang="hu-HU" sz="4000" dirty="0" smtClean="0">
                          <a:effectLst/>
                        </a:rPr>
                        <a:t>asználhatjátok </a:t>
                      </a:r>
                      <a:r>
                        <a:rPr lang="hu-HU" sz="4000" dirty="0">
                          <a:effectLst/>
                        </a:rPr>
                        <a:t>a telefonjaitokat!)</a:t>
                      </a:r>
                      <a:endParaRPr lang="hu-H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33263557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6" name="Kép 5" descr="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7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049"/>
            <a:ext cx="10515600" cy="1325563"/>
          </a:xfrm>
        </p:spPr>
        <p:txBody>
          <a:bodyPr/>
          <a:lstStyle/>
          <a:p>
            <a:r>
              <a:rPr lang="hu-HU" b="1" dirty="0" smtClean="0"/>
              <a:t>Egészítsétek ki a 12 pontot!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sz="2800" b="1" dirty="0" smtClean="0"/>
              <a:t>(12 pont, 4 perc)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2149" y="1599612"/>
            <a:ext cx="10071652" cy="46117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sz="5600" dirty="0"/>
          </a:p>
          <a:p>
            <a:pPr marL="0" indent="0">
              <a:buNone/>
            </a:pPr>
            <a:r>
              <a:rPr lang="hu-HU" sz="5600" dirty="0"/>
              <a:t>Mit </a:t>
            </a:r>
            <a:r>
              <a:rPr lang="hu-HU" sz="5600" dirty="0" err="1"/>
              <a:t>kiván</a:t>
            </a:r>
            <a:r>
              <a:rPr lang="hu-HU" sz="5600" dirty="0"/>
              <a:t> a magyar nemzet.</a:t>
            </a:r>
          </a:p>
          <a:p>
            <a:pPr marL="0" indent="0">
              <a:buNone/>
            </a:pPr>
            <a:r>
              <a:rPr lang="hu-HU" sz="5600" dirty="0"/>
              <a:t>Legyen béke, ……………………………. és egyetértés.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 err="1"/>
              <a:t>Kivánjuk</a:t>
            </a:r>
            <a:r>
              <a:rPr lang="hu-HU" sz="5600" dirty="0"/>
              <a:t> a’ sajtó szabadságát, ……………………………..eltörlését.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/>
              <a:t>Felelős ………………………………………………Buda-Pesten.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 err="1"/>
              <a:t>Évenkinti</a:t>
            </a:r>
            <a:r>
              <a:rPr lang="hu-HU" sz="5600" dirty="0"/>
              <a:t> …………………………………………. Pesten.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/>
              <a:t>Törvény előtti ……………………………………. polgári és vallási tekintetben.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/>
              <a:t>Nemzeti ………………………………………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/>
              <a:t>…………………………. teherviselés.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 err="1"/>
              <a:t>Urbéri</a:t>
            </a:r>
            <a:r>
              <a:rPr lang="hu-HU" sz="5600" dirty="0"/>
              <a:t> viszonyok ……………………………………………………….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/>
              <a:t>Esküdtszék, képviselet ……………………………………….. alapján.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/>
              <a:t>Nemzeti ……………….</a:t>
            </a:r>
          </a:p>
          <a:p>
            <a:pPr marL="742950" lvl="0" indent="-742950">
              <a:buFont typeface="+mj-lt"/>
              <a:buAutoNum type="arabicPeriod"/>
            </a:pPr>
            <a:r>
              <a:rPr lang="hu-HU" sz="5600" dirty="0"/>
              <a:t>A’ ………………………………………….esküdjék meg az alkotmányra, magyar katonáinkat ne vigyék külföldre</a:t>
            </a:r>
            <a:r>
              <a:rPr lang="hu-HU" sz="5600" dirty="0" smtClean="0"/>
              <a:t>,</a:t>
            </a:r>
          </a:p>
          <a:p>
            <a:pPr marL="0" lvl="0" indent="0">
              <a:buNone/>
            </a:pPr>
            <a:r>
              <a:rPr lang="hu-HU" sz="5600" dirty="0" smtClean="0"/>
              <a:t> </a:t>
            </a:r>
            <a:r>
              <a:rPr lang="hu-HU" sz="5600" dirty="0"/>
              <a:t>a’ külföldieket vigyék el tőlünk.</a:t>
            </a:r>
          </a:p>
          <a:p>
            <a:pPr marL="0" lvl="0" indent="0">
              <a:buNone/>
            </a:pPr>
            <a:r>
              <a:rPr lang="hu-HU" sz="5600" dirty="0" smtClean="0"/>
              <a:t>11. 	A</a:t>
            </a:r>
            <a:r>
              <a:rPr lang="hu-HU" sz="5600" dirty="0"/>
              <a:t>’ politikai status………………………….. szabadon bocsáttassanak.</a:t>
            </a:r>
          </a:p>
          <a:p>
            <a:pPr marL="0" lvl="0" indent="0">
              <a:buNone/>
            </a:pPr>
            <a:r>
              <a:rPr lang="hu-HU" sz="5600" dirty="0" smtClean="0"/>
              <a:t>12. 	</a:t>
            </a:r>
            <a:r>
              <a:rPr lang="hu-HU" sz="5600" dirty="0" err="1" smtClean="0"/>
              <a:t>Unio</a:t>
            </a:r>
            <a:r>
              <a:rPr lang="hu-HU" sz="5600" dirty="0" smtClean="0"/>
              <a:t> </a:t>
            </a:r>
            <a:r>
              <a:rPr lang="hu-HU" sz="5600" dirty="0"/>
              <a:t>Erdéllyel.</a:t>
            </a:r>
          </a:p>
          <a:p>
            <a:pPr marL="0" indent="0">
              <a:buNone/>
            </a:pPr>
            <a:r>
              <a:rPr lang="hu-HU" sz="5600" dirty="0"/>
              <a:t>Egyenlőség, szabadság, testvériség!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5" name="Kép 4" descr="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5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Kokárdakészítés </a:t>
            </a:r>
            <a:r>
              <a:rPr lang="hu-HU" b="1" dirty="0"/>
              <a:t>(9 pont) </a:t>
            </a:r>
            <a:r>
              <a:rPr lang="hu-HU" b="1" dirty="0" smtClean="0"/>
              <a:t>(4 </a:t>
            </a:r>
            <a:r>
              <a:rPr lang="hu-HU" b="1" dirty="0"/>
              <a:t>perc)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Petőfi nagy napjának a jelképe, a háromszínű magyar </a:t>
            </a:r>
            <a:r>
              <a:rPr lang="hu-HU" dirty="0">
                <a:hlinkClick r:id="rId2" tooltip="Kokárda"/>
              </a:rPr>
              <a:t>kokárda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i="1" dirty="0"/>
              <a:t>„ki hazafinak tartja magát nemzeti szín </a:t>
            </a:r>
            <a:r>
              <a:rPr lang="hu-HU" i="1" dirty="0" err="1"/>
              <a:t>pántlikábul</a:t>
            </a:r>
            <a:r>
              <a:rPr lang="hu-HU" i="1" dirty="0"/>
              <a:t> </a:t>
            </a:r>
            <a:r>
              <a:rPr lang="hu-HU" i="1" dirty="0" err="1"/>
              <a:t>rósát</a:t>
            </a:r>
            <a:r>
              <a:rPr lang="hu-HU" i="1" dirty="0"/>
              <a:t> visel, mely pántlika zöld, veres és fejérszínű tarka” </a:t>
            </a:r>
            <a:r>
              <a:rPr lang="hu-HU" dirty="0" smtClean="0"/>
              <a:t>Csóka </a:t>
            </a:r>
            <a:r>
              <a:rPr lang="hu-HU" dirty="0"/>
              <a:t>Péter </a:t>
            </a:r>
            <a:r>
              <a:rPr lang="hu-HU" dirty="0" err="1"/>
              <a:t>öccséhez</a:t>
            </a:r>
            <a:r>
              <a:rPr lang="hu-HU" dirty="0"/>
              <a:t>, 1848. március 21., V. Waldapfel Eszter: A forradalom és szabadságharc levelestára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Készítsetek kokárdát az asztalotokon található anyagok felhasználásával! </a:t>
            </a:r>
            <a:endParaRPr lang="hu-HU" dirty="0"/>
          </a:p>
          <a:p>
            <a:r>
              <a:rPr lang="hu-HU" b="1" dirty="0"/>
              <a:t>Nézzetek utána az eredetének! Használhatjátok telefonjaitokat</a:t>
            </a:r>
            <a:r>
              <a:rPr lang="hu-HU" b="1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AF18-5F21-4EDA-9567-8D05AED730FE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5" name="Kép 4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4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1167</Words>
  <Application>Microsoft Office PowerPoint</Application>
  <PresentationFormat>Egyéni</PresentationFormat>
  <Paragraphs>213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Térségi vetélkedő a forradalom és szabadságharc 170. és Arany János születésének 200. évfordulója alkalmából </vt:lpstr>
      <vt:lpstr>A verseny</vt:lpstr>
      <vt:lpstr>Csapatok</vt:lpstr>
      <vt:lpstr>Az 1. forduló feladatai beküldési határidő: 2018. január 22.</vt:lpstr>
      <vt:lpstr>A csapatok bemutatkozása, hozott feladatok (5 perc/csapat)</vt:lpstr>
      <vt:lpstr>10 perc szünet, a verseny állása:eredmenyek.xlsx</vt:lpstr>
      <vt:lpstr>9-10. feladat (4 perc) </vt:lpstr>
      <vt:lpstr>Egészítsétek ki a 12 pontot!  (12 pont, 4 perc)</vt:lpstr>
      <vt:lpstr>Kokárdakészítés (9 pont) (4 perc)</vt:lpstr>
      <vt:lpstr>10. dia</vt:lpstr>
      <vt:lpstr>11. dia</vt:lpstr>
      <vt:lpstr>11. feladat: Jelenet eljátszása (márc. 15.)  – húzás (10 pont, 4+2 perc/csapat= 22 perc) </vt:lpstr>
      <vt:lpstr>Pilvax kávéház </vt:lpstr>
      <vt:lpstr>Az egyetemeken </vt:lpstr>
      <vt:lpstr>Landerer és Heckenast nyomdánál </vt:lpstr>
      <vt:lpstr>Népgyűlés a Múzeum téren </vt:lpstr>
      <vt:lpstr>A Városházán </vt:lpstr>
      <vt:lpstr>A Helytartótanács előtt </vt:lpstr>
      <vt:lpstr>Táncsics kiszabadítása </vt:lpstr>
      <vt:lpstr>A Bánk bán előadása a Nemzeti Színházban </vt:lpstr>
      <vt:lpstr>12. feladat: Történelmi feladatsor - a forradalom és a szabadságharc képeinek, eseményeinek párosítása, sorba rendezése (29 pont, 10 perc)</vt:lpstr>
      <vt:lpstr>12. b feladat: Ragaszd be a hozzá illő helyre a képeket, töltsd ki az üresen hagyott helyeket!  (20 pont, 10 perc) </vt:lpstr>
      <vt:lpstr>13. feladat: 48-as katonadalok – Activity  (10 pont, 9 perc)</vt:lpstr>
      <vt:lpstr>48-as katonadalok</vt:lpstr>
      <vt:lpstr>14. feladat: Fotók alapján szénrajz készítése a korabeli Budapest épületeiről (10 pont)- húzás</vt:lpstr>
      <vt:lpstr>15. feladat: Történelmi személyek felismerése (karikatúrák)(10 pont, 9 perc együtt a rajzzal) </vt:lpstr>
      <vt:lpstr>16. Keresztrejtvény – Kit rejt a rejtvény?  (10 pont, 4 perc)</vt:lpstr>
      <vt:lpstr>Keresztrejtvény megoldás</vt:lpstr>
      <vt:lpstr>A verseny végeredménye, jutalmak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Térségi vetélkedő a forradalom és szabadságharc 170. és Arany János születésének 200. évfordulója alkalmából</dc:title>
  <dc:creator>edit</dc:creator>
  <cp:lastModifiedBy>user</cp:lastModifiedBy>
  <cp:revision>49</cp:revision>
  <dcterms:created xsi:type="dcterms:W3CDTF">2018-03-18T17:06:51Z</dcterms:created>
  <dcterms:modified xsi:type="dcterms:W3CDTF">2018-06-18T06:54:28Z</dcterms:modified>
</cp:coreProperties>
</file>