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87" r:id="rId13"/>
    <p:sldId id="268" r:id="rId14"/>
    <p:sldId id="281" r:id="rId15"/>
    <p:sldId id="282" r:id="rId16"/>
    <p:sldId id="283" r:id="rId17"/>
    <p:sldId id="284" r:id="rId18"/>
    <p:sldId id="285" r:id="rId19"/>
    <p:sldId id="286" r:id="rId20"/>
    <p:sldId id="291" r:id="rId21"/>
    <p:sldId id="292" r:id="rId22"/>
    <p:sldId id="293" r:id="rId23"/>
    <p:sldId id="294" r:id="rId24"/>
    <p:sldId id="269" r:id="rId25"/>
    <p:sldId id="288" r:id="rId26"/>
    <p:sldId id="270" r:id="rId27"/>
    <p:sldId id="289" r:id="rId28"/>
    <p:sldId id="271" r:id="rId29"/>
    <p:sldId id="272" r:id="rId30"/>
    <p:sldId id="277" r:id="rId31"/>
    <p:sldId id="290" r:id="rId32"/>
    <p:sldId id="278" r:id="rId33"/>
    <p:sldId id="274" r:id="rId34"/>
    <p:sldId id="275" r:id="rId35"/>
    <p:sldId id="276" r:id="rId36"/>
    <p:sldId id="280" r:id="rId3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38B9BBDF-9388-467B-AC1F-1DECA7F2F71D}" type="datetimeFigureOut">
              <a:rPr lang="hu-HU" smtClean="0"/>
              <a:pPr/>
              <a:t>2017. 03. 10.</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74ED234B-3A79-4A56-AFCB-7A50BEAA0C0D}"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9BBDF-9388-467B-AC1F-1DECA7F2F71D}" type="datetimeFigureOut">
              <a:rPr lang="hu-HU" smtClean="0"/>
              <a:pPr/>
              <a:t>2017. 03. 10.</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ED234B-3A79-4A56-AFCB-7A50BEAA0C0D}"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2h.avi" TargetMode="External"/><Relationship Id="rId7" Type="http://schemas.openxmlformats.org/officeDocument/2006/relationships/image" Target="../media/image7.jpeg"/><Relationship Id="rId2" Type="http://schemas.openxmlformats.org/officeDocument/2006/relationships/hyperlink" Target="1h.mp3" TargetMode="External"/><Relationship Id="rId1" Type="http://schemas.openxmlformats.org/officeDocument/2006/relationships/slideLayout" Target="../slideLayouts/slideLayout2.xml"/><Relationship Id="rId6" Type="http://schemas.openxmlformats.org/officeDocument/2006/relationships/hyperlink" Target="5b.avi" TargetMode="External"/><Relationship Id="rId5" Type="http://schemas.openxmlformats.org/officeDocument/2006/relationships/hyperlink" Target="4sz.mp3" TargetMode="External"/><Relationship Id="rId4" Type="http://schemas.openxmlformats.org/officeDocument/2006/relationships/hyperlink" Target="3k.avi"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eredm&#233;nyek.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eredm&#233;nyek.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785786" y="285728"/>
            <a:ext cx="7772400" cy="1470025"/>
          </a:xfrm>
        </p:spPr>
        <p:txBody>
          <a:bodyPr>
            <a:normAutofit/>
          </a:bodyPr>
          <a:lstStyle/>
          <a:p>
            <a:r>
              <a:rPr lang="hu-HU" sz="3600" i="1" dirty="0" smtClean="0"/>
              <a:t>„Haza és haladás a reformkorban”</a:t>
            </a:r>
            <a:endParaRPr lang="hu-HU" sz="3600" i="1" dirty="0"/>
          </a:p>
        </p:txBody>
      </p:sp>
      <p:sp>
        <p:nvSpPr>
          <p:cNvPr id="3" name="Alcím 2"/>
          <p:cNvSpPr>
            <a:spLocks noGrp="1"/>
          </p:cNvSpPr>
          <p:nvPr>
            <p:ph type="subTitle" idx="1"/>
          </p:nvPr>
        </p:nvSpPr>
        <p:spPr>
          <a:xfrm>
            <a:off x="1500166" y="4429132"/>
            <a:ext cx="6400800" cy="1752600"/>
          </a:xfrm>
        </p:spPr>
        <p:txBody>
          <a:bodyPr>
            <a:normAutofit/>
          </a:bodyPr>
          <a:lstStyle/>
          <a:p>
            <a:r>
              <a:rPr lang="hu-HU" sz="1800" dirty="0" smtClean="0"/>
              <a:t>Térségi csapatverseny 2016/17</a:t>
            </a:r>
          </a:p>
          <a:p>
            <a:r>
              <a:rPr lang="hu-HU" sz="1800" dirty="0" smtClean="0"/>
              <a:t>Tarjáni Német Nemzetiségi Általános Iskola</a:t>
            </a:r>
          </a:p>
          <a:p>
            <a:endParaRPr lang="hu-HU" sz="1800" dirty="0"/>
          </a:p>
        </p:txBody>
      </p:sp>
      <p:pic>
        <p:nvPicPr>
          <p:cNvPr id="5" name="Kép 4" descr="logo.png"/>
          <p:cNvPicPr>
            <a:picLocks noChangeAspect="1"/>
          </p:cNvPicPr>
          <p:nvPr/>
        </p:nvPicPr>
        <p:blipFill>
          <a:blip r:embed="rId2"/>
          <a:stretch>
            <a:fillRect/>
          </a:stretch>
        </p:blipFill>
        <p:spPr>
          <a:xfrm>
            <a:off x="3786182" y="5286388"/>
            <a:ext cx="1791424" cy="1155415"/>
          </a:xfrm>
          <a:prstGeom prst="rect">
            <a:avLst/>
          </a:prstGeom>
        </p:spPr>
      </p:pic>
      <p:pic>
        <p:nvPicPr>
          <p:cNvPr id="6" name="Kép 5" descr="lanchidkepeslap.jpg"/>
          <p:cNvPicPr>
            <a:picLocks noChangeAspect="1"/>
          </p:cNvPicPr>
          <p:nvPr/>
        </p:nvPicPr>
        <p:blipFill>
          <a:blip r:embed="rId3" cstate="print"/>
          <a:stretch>
            <a:fillRect/>
          </a:stretch>
        </p:blipFill>
        <p:spPr>
          <a:xfrm>
            <a:off x="2071670" y="1714488"/>
            <a:ext cx="4966716" cy="236829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a:bodyPr>
          <a:lstStyle/>
          <a:p>
            <a:r>
              <a:rPr lang="hu-HU" dirty="0" smtClean="0"/>
              <a:t>4.,5.,6. feladat</a:t>
            </a:r>
            <a:endParaRPr lang="hu-HU" dirty="0"/>
          </a:p>
        </p:txBody>
      </p:sp>
      <p:sp>
        <p:nvSpPr>
          <p:cNvPr id="3" name="Tartalom helye 2"/>
          <p:cNvSpPr>
            <a:spLocks noGrp="1"/>
          </p:cNvSpPr>
          <p:nvPr>
            <p:ph idx="1"/>
          </p:nvPr>
        </p:nvSpPr>
        <p:spPr/>
        <p:txBody>
          <a:bodyPr>
            <a:normAutofit fontScale="62500" lnSpcReduction="20000"/>
          </a:bodyPr>
          <a:lstStyle/>
          <a:p>
            <a:pPr>
              <a:buNone/>
            </a:pPr>
            <a:r>
              <a:rPr lang="hu-HU" b="1" dirty="0"/>
              <a:t>A csapatok bemutatkozása</a:t>
            </a:r>
            <a:endParaRPr lang="hu-HU" dirty="0"/>
          </a:p>
          <a:p>
            <a:pPr>
              <a:buNone/>
            </a:pPr>
            <a:r>
              <a:rPr lang="hu-HU" dirty="0"/>
              <a:t>A csapatok sorrendben bemutatkoznak:</a:t>
            </a:r>
          </a:p>
          <a:p>
            <a:r>
              <a:rPr lang="hu-HU" dirty="0"/>
              <a:t>- csapatnév, tagok, iskola, felkészítő tanár</a:t>
            </a:r>
          </a:p>
          <a:p>
            <a:r>
              <a:rPr lang="hu-HU" dirty="0"/>
              <a:t>- az újságjukból egy-egy érdekesség bemutatása</a:t>
            </a:r>
          </a:p>
          <a:p>
            <a:r>
              <a:rPr lang="hu-HU" dirty="0"/>
              <a:t>- a tabló/makett/címer bemutatása</a:t>
            </a:r>
          </a:p>
          <a:p>
            <a:pPr>
              <a:buNone/>
            </a:pPr>
            <a:r>
              <a:rPr lang="hu-HU" b="1" dirty="0"/>
              <a:t>Tabló</a:t>
            </a:r>
            <a:r>
              <a:rPr lang="hu-HU" dirty="0"/>
              <a:t> (montázs) korabeli épületek, festmények, szobrok, híres emberek arcképéből / vagy makett /vagy címer (pl. Lánchíd, közlekedési eszköz, híres reformkori nemesi család címere</a:t>
            </a:r>
            <a:r>
              <a:rPr lang="hu-HU" dirty="0" smtClean="0"/>
              <a:t>)  </a:t>
            </a:r>
            <a:endParaRPr lang="hu-HU" dirty="0"/>
          </a:p>
          <a:p>
            <a:pPr>
              <a:buNone/>
            </a:pPr>
            <a:r>
              <a:rPr lang="hu-HU" b="1" dirty="0" smtClean="0"/>
              <a:t>A </a:t>
            </a:r>
            <a:r>
              <a:rPr lang="hu-HU" b="1" dirty="0"/>
              <a:t>reformkori viseletük bemutatása</a:t>
            </a:r>
          </a:p>
          <a:p>
            <a:r>
              <a:rPr lang="hu-HU" dirty="0"/>
              <a:t>Korabeli </a:t>
            </a:r>
            <a:r>
              <a:rPr lang="hu-HU" dirty="0" smtClean="0"/>
              <a:t>ruha + </a:t>
            </a:r>
            <a:r>
              <a:rPr lang="hu-HU" dirty="0"/>
              <a:t>hajviselet (1 fő/csapat)</a:t>
            </a:r>
          </a:p>
          <a:p>
            <a:pPr>
              <a:buNone/>
            </a:pPr>
            <a:r>
              <a:rPr lang="hu-HU" b="1" dirty="0" smtClean="0"/>
              <a:t>Memoriter: </a:t>
            </a:r>
            <a:r>
              <a:rPr lang="hu-HU" dirty="0" smtClean="0"/>
              <a:t>a megtanult </a:t>
            </a:r>
            <a:r>
              <a:rPr lang="hu-HU" dirty="0"/>
              <a:t>vers bemutatása</a:t>
            </a:r>
          </a:p>
          <a:p>
            <a:r>
              <a:rPr lang="hu-HU" dirty="0"/>
              <a:t>A csapatból 1 versenyző egy korabeli, szabadon választott, nem tankönyvi verset </a:t>
            </a:r>
            <a:r>
              <a:rPr lang="hu-HU" dirty="0" smtClean="0"/>
              <a:t>elszaval.</a:t>
            </a:r>
          </a:p>
          <a:p>
            <a:r>
              <a:rPr lang="hu-HU" dirty="0" smtClean="0"/>
              <a:t>30+8+</a:t>
            </a:r>
            <a:r>
              <a:rPr lang="hu-HU" dirty="0" err="1" smtClean="0"/>
              <a:t>8</a:t>
            </a:r>
            <a:r>
              <a:rPr lang="hu-HU" dirty="0" smtClean="0"/>
              <a:t> pont</a:t>
            </a:r>
            <a:br>
              <a:rPr lang="hu-HU" dirty="0" smtClean="0"/>
            </a:br>
            <a:r>
              <a:rPr lang="hu-HU" dirty="0" smtClean="0"/>
              <a:t>5* 10= 50 perc</a:t>
            </a:r>
            <a:endParaRPr lang="hu-HU" dirty="0"/>
          </a:p>
        </p:txBody>
      </p:sp>
      <p:pic>
        <p:nvPicPr>
          <p:cNvPr id="4" name="Kép 3" descr="ora.jpg"/>
          <p:cNvPicPr>
            <a:picLocks noChangeAspect="1"/>
          </p:cNvPicPr>
          <p:nvPr/>
        </p:nvPicPr>
        <p:blipFill>
          <a:blip r:embed="rId2" cstate="print"/>
          <a:stretch>
            <a:fillRect/>
          </a:stretch>
        </p:blipFill>
        <p:spPr>
          <a:xfrm>
            <a:off x="0" y="5643578"/>
            <a:ext cx="904857" cy="85723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7. feladat</a:t>
            </a:r>
            <a:endParaRPr lang="hu-HU" dirty="0"/>
          </a:p>
        </p:txBody>
      </p:sp>
      <p:sp>
        <p:nvSpPr>
          <p:cNvPr id="3" name="Tartalom helye 2"/>
          <p:cNvSpPr>
            <a:spLocks noGrp="1"/>
          </p:cNvSpPr>
          <p:nvPr>
            <p:ph idx="1"/>
          </p:nvPr>
        </p:nvSpPr>
        <p:spPr/>
        <p:txBody>
          <a:bodyPr/>
          <a:lstStyle/>
          <a:p>
            <a:pPr>
              <a:buNone/>
            </a:pPr>
            <a:r>
              <a:rPr lang="hu-HU" b="1" dirty="0"/>
              <a:t>Játék a nyelvújítás korabeli szavakkal </a:t>
            </a:r>
            <a:r>
              <a:rPr lang="hu-HU" dirty="0"/>
              <a:t>(párosítsd össze</a:t>
            </a:r>
            <a:r>
              <a:rPr lang="hu-HU" dirty="0" smtClean="0"/>
              <a:t>!)</a:t>
            </a:r>
          </a:p>
          <a:p>
            <a:r>
              <a:rPr lang="hu-HU" dirty="0" smtClean="0"/>
              <a:t>15 pont</a:t>
            </a:r>
          </a:p>
          <a:p>
            <a:r>
              <a:rPr lang="hu-HU" dirty="0" smtClean="0"/>
              <a:t>5 perc</a:t>
            </a:r>
            <a:endParaRPr lang="hu-HU" dirty="0"/>
          </a:p>
        </p:txBody>
      </p:sp>
      <p:pic>
        <p:nvPicPr>
          <p:cNvPr id="4" name="Kép 3" descr="ora.jpg"/>
          <p:cNvPicPr>
            <a:picLocks noChangeAspect="1"/>
          </p:cNvPicPr>
          <p:nvPr/>
        </p:nvPicPr>
        <p:blipFill>
          <a:blip r:embed="rId2" cstate="print"/>
          <a:stretch>
            <a:fillRect/>
          </a:stretch>
        </p:blipFill>
        <p:spPr>
          <a:xfrm>
            <a:off x="0" y="3143248"/>
            <a:ext cx="904857" cy="85723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Nyelvújító párosító</a:t>
            </a:r>
            <a:endParaRPr lang="hu-HU" dirty="0"/>
          </a:p>
        </p:txBody>
      </p:sp>
      <p:sp>
        <p:nvSpPr>
          <p:cNvPr id="3" name="Tartalom helye 2"/>
          <p:cNvSpPr>
            <a:spLocks noGrp="1"/>
          </p:cNvSpPr>
          <p:nvPr>
            <p:ph idx="1"/>
          </p:nvPr>
        </p:nvSpPr>
        <p:spPr/>
        <p:txBody>
          <a:bodyPr>
            <a:normAutofit fontScale="55000" lnSpcReduction="20000"/>
          </a:bodyPr>
          <a:lstStyle/>
          <a:p>
            <a:pPr lvl="0"/>
            <a:r>
              <a:rPr lang="hu-HU" dirty="0"/>
              <a:t>…..  A) </a:t>
            </a:r>
            <a:r>
              <a:rPr lang="hu-HU" dirty="0" err="1"/>
              <a:t>hangbetűzet</a:t>
            </a:r>
            <a:r>
              <a:rPr lang="hu-HU" dirty="0"/>
              <a:t>				</a:t>
            </a:r>
            <a:r>
              <a:rPr lang="hu-HU" dirty="0" smtClean="0"/>
              <a:t>1</a:t>
            </a:r>
            <a:r>
              <a:rPr lang="hu-HU" dirty="0"/>
              <a:t>. sovány</a:t>
            </a:r>
          </a:p>
          <a:p>
            <a:pPr lvl="0"/>
            <a:r>
              <a:rPr lang="hu-HU" dirty="0"/>
              <a:t>…..  B) </a:t>
            </a:r>
            <a:r>
              <a:rPr lang="hu-HU" dirty="0" err="1"/>
              <a:t>popont</a:t>
            </a:r>
            <a:r>
              <a:rPr lang="hu-HU" dirty="0"/>
              <a:t> 					</a:t>
            </a:r>
            <a:r>
              <a:rPr lang="hu-HU" dirty="0" smtClean="0"/>
              <a:t>2</a:t>
            </a:r>
            <a:r>
              <a:rPr lang="hu-HU" dirty="0"/>
              <a:t>. bál</a:t>
            </a:r>
          </a:p>
          <a:p>
            <a:pPr lvl="0"/>
            <a:r>
              <a:rPr lang="hu-HU" dirty="0"/>
              <a:t>…..  C) </a:t>
            </a:r>
            <a:r>
              <a:rPr lang="hu-HU" dirty="0" err="1"/>
              <a:t>hosszáta</a:t>
            </a:r>
            <a:r>
              <a:rPr lang="hu-HU" dirty="0"/>
              <a:t> 					</a:t>
            </a:r>
            <a:r>
              <a:rPr lang="hu-HU" dirty="0" smtClean="0"/>
              <a:t>3</a:t>
            </a:r>
            <a:r>
              <a:rPr lang="hu-HU" dirty="0"/>
              <a:t>. fény</a:t>
            </a:r>
          </a:p>
          <a:p>
            <a:pPr lvl="0"/>
            <a:r>
              <a:rPr lang="hu-HU" dirty="0"/>
              <a:t>…..  D) </a:t>
            </a:r>
            <a:r>
              <a:rPr lang="hu-HU" dirty="0" err="1"/>
              <a:t>napirmány</a:t>
            </a:r>
            <a:r>
              <a:rPr lang="hu-HU" dirty="0"/>
              <a:t> 				</a:t>
            </a:r>
            <a:r>
              <a:rPr lang="hu-HU" dirty="0" smtClean="0"/>
              <a:t>4</a:t>
            </a:r>
            <a:r>
              <a:rPr lang="hu-HU" dirty="0"/>
              <a:t>. kotta</a:t>
            </a:r>
          </a:p>
          <a:p>
            <a:pPr lvl="0"/>
            <a:r>
              <a:rPr lang="hu-HU" dirty="0"/>
              <a:t>…..  E) égész 					</a:t>
            </a:r>
            <a:r>
              <a:rPr lang="hu-HU" dirty="0" smtClean="0"/>
              <a:t>5</a:t>
            </a:r>
            <a:r>
              <a:rPr lang="hu-HU" dirty="0"/>
              <a:t>. huszár</a:t>
            </a:r>
          </a:p>
          <a:p>
            <a:pPr lvl="0"/>
            <a:r>
              <a:rPr lang="hu-HU" dirty="0"/>
              <a:t>…..  F) </a:t>
            </a:r>
            <a:r>
              <a:rPr lang="hu-HU" dirty="0" err="1"/>
              <a:t>orrfuvolászati</a:t>
            </a:r>
            <a:r>
              <a:rPr lang="hu-HU" dirty="0"/>
              <a:t> négyzetrongy 			6. kenguru</a:t>
            </a:r>
          </a:p>
          <a:p>
            <a:pPr lvl="0"/>
            <a:r>
              <a:rPr lang="hu-HU" dirty="0"/>
              <a:t>…..  G) </a:t>
            </a:r>
            <a:r>
              <a:rPr lang="hu-HU" dirty="0" err="1"/>
              <a:t>táncadalom</a:t>
            </a:r>
            <a:r>
              <a:rPr lang="hu-HU" dirty="0"/>
              <a:t> 				</a:t>
            </a:r>
            <a:r>
              <a:rPr lang="hu-HU" dirty="0" smtClean="0"/>
              <a:t>7</a:t>
            </a:r>
            <a:r>
              <a:rPr lang="hu-HU" dirty="0"/>
              <a:t>. csillagász</a:t>
            </a:r>
          </a:p>
          <a:p>
            <a:pPr lvl="0"/>
            <a:r>
              <a:rPr lang="hu-HU" dirty="0"/>
              <a:t>…..  H) </a:t>
            </a:r>
            <a:r>
              <a:rPr lang="hu-HU" dirty="0" err="1"/>
              <a:t>lovanc</a:t>
            </a:r>
            <a:r>
              <a:rPr lang="hu-HU" dirty="0"/>
              <a:t> 					</a:t>
            </a:r>
            <a:r>
              <a:rPr lang="hu-HU" dirty="0" smtClean="0"/>
              <a:t>8</a:t>
            </a:r>
            <a:r>
              <a:rPr lang="hu-HU" dirty="0"/>
              <a:t>. kettőspont (:)</a:t>
            </a:r>
          </a:p>
          <a:p>
            <a:pPr lvl="0"/>
            <a:r>
              <a:rPr lang="hu-HU" dirty="0"/>
              <a:t>…..  I) </a:t>
            </a:r>
            <a:r>
              <a:rPr lang="hu-HU" dirty="0" err="1"/>
              <a:t>szemintet</a:t>
            </a:r>
            <a:r>
              <a:rPr lang="hu-HU" dirty="0"/>
              <a:t> 				</a:t>
            </a:r>
            <a:r>
              <a:rPr lang="hu-HU" dirty="0" smtClean="0"/>
              <a:t>9</a:t>
            </a:r>
            <a:r>
              <a:rPr lang="hu-HU" dirty="0"/>
              <a:t>. zsebkendő</a:t>
            </a:r>
          </a:p>
          <a:p>
            <a:pPr lvl="0"/>
            <a:r>
              <a:rPr lang="hu-HU" dirty="0"/>
              <a:t>…… J) </a:t>
            </a:r>
            <a:r>
              <a:rPr lang="hu-HU" dirty="0" err="1"/>
              <a:t>merészlet</a:t>
            </a:r>
            <a:r>
              <a:rPr lang="hu-HU" dirty="0"/>
              <a:t>					</a:t>
            </a:r>
            <a:r>
              <a:rPr lang="hu-HU" dirty="0" smtClean="0"/>
              <a:t>10</a:t>
            </a:r>
            <a:r>
              <a:rPr lang="hu-HU" dirty="0"/>
              <a:t>. napilap</a:t>
            </a:r>
          </a:p>
          <a:p>
            <a:pPr lvl="0"/>
            <a:r>
              <a:rPr lang="hu-HU" dirty="0"/>
              <a:t>…..  K) </a:t>
            </a:r>
            <a:r>
              <a:rPr lang="hu-HU" dirty="0" err="1"/>
              <a:t>szurdancs</a:t>
            </a:r>
            <a:r>
              <a:rPr lang="hu-HU" dirty="0"/>
              <a:t>				</a:t>
            </a:r>
            <a:r>
              <a:rPr lang="hu-HU" dirty="0" smtClean="0"/>
              <a:t>11</a:t>
            </a:r>
            <a:r>
              <a:rPr lang="hu-HU" dirty="0"/>
              <a:t>. vonal</a:t>
            </a:r>
          </a:p>
          <a:p>
            <a:pPr lvl="0"/>
            <a:r>
              <a:rPr lang="hu-HU" dirty="0"/>
              <a:t>…..  L) véglakás					</a:t>
            </a:r>
            <a:r>
              <a:rPr lang="hu-HU" dirty="0" smtClean="0"/>
              <a:t>12</a:t>
            </a:r>
            <a:r>
              <a:rPr lang="hu-HU" dirty="0"/>
              <a:t>. tőr</a:t>
            </a:r>
          </a:p>
          <a:p>
            <a:pPr lvl="0"/>
            <a:r>
              <a:rPr lang="hu-HU" dirty="0"/>
              <a:t>…..  M) </a:t>
            </a:r>
            <a:r>
              <a:rPr lang="hu-HU" dirty="0" err="1"/>
              <a:t>kövértelen</a:t>
            </a:r>
            <a:r>
              <a:rPr lang="hu-HU" dirty="0"/>
              <a:t>				</a:t>
            </a:r>
            <a:r>
              <a:rPr lang="hu-HU" dirty="0" smtClean="0"/>
              <a:t>13</a:t>
            </a:r>
            <a:r>
              <a:rPr lang="hu-HU" dirty="0"/>
              <a:t>. tekintet</a:t>
            </a:r>
          </a:p>
          <a:p>
            <a:pPr lvl="0"/>
            <a:r>
              <a:rPr lang="hu-HU" dirty="0"/>
              <a:t>…..  N) ragyogvány				</a:t>
            </a:r>
            <a:r>
              <a:rPr lang="hu-HU" dirty="0" smtClean="0"/>
              <a:t>14</a:t>
            </a:r>
            <a:r>
              <a:rPr lang="hu-HU" dirty="0"/>
              <a:t>. temető</a:t>
            </a:r>
          </a:p>
          <a:p>
            <a:pPr lvl="0"/>
            <a:r>
              <a:rPr lang="hu-HU" dirty="0"/>
              <a:t>…..  O) fiahordó </a:t>
            </a:r>
            <a:r>
              <a:rPr lang="hu-HU" dirty="0" err="1"/>
              <a:t>górugány</a:t>
            </a:r>
            <a:r>
              <a:rPr lang="hu-HU" dirty="0"/>
              <a:t>				</a:t>
            </a:r>
            <a:r>
              <a:rPr lang="hu-HU" dirty="0" smtClean="0"/>
              <a:t>15</a:t>
            </a:r>
            <a:r>
              <a:rPr lang="hu-HU" dirty="0"/>
              <a:t>. bátorság</a:t>
            </a:r>
          </a:p>
          <a:p>
            <a:endParaRPr lang="hu-H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8. feladat</a:t>
            </a:r>
            <a:endParaRPr lang="hu-HU" dirty="0"/>
          </a:p>
        </p:txBody>
      </p:sp>
      <p:sp>
        <p:nvSpPr>
          <p:cNvPr id="3" name="Tartalom helye 2"/>
          <p:cNvSpPr>
            <a:spLocks noGrp="1"/>
          </p:cNvSpPr>
          <p:nvPr>
            <p:ph idx="1"/>
          </p:nvPr>
        </p:nvSpPr>
        <p:spPr/>
        <p:txBody>
          <a:bodyPr>
            <a:normAutofit fontScale="62500" lnSpcReduction="20000"/>
          </a:bodyPr>
          <a:lstStyle/>
          <a:p>
            <a:pPr>
              <a:buNone/>
            </a:pPr>
            <a:r>
              <a:rPr lang="hu-HU" b="1" dirty="0"/>
              <a:t>Jelenet </a:t>
            </a:r>
            <a:r>
              <a:rPr lang="hu-HU" b="1" dirty="0" smtClean="0"/>
              <a:t>eljátszása </a:t>
            </a:r>
          </a:p>
          <a:p>
            <a:pPr marL="514350" lvl="0" indent="-514350">
              <a:buFont typeface="+mj-lt"/>
              <a:buAutoNum type="arabicPeriod"/>
            </a:pPr>
            <a:r>
              <a:rPr lang="hu-HU" dirty="0" smtClean="0"/>
              <a:t>Széchenyi felajánlja jövedelmét a Magyar Tudós Társaság létrehozására</a:t>
            </a:r>
          </a:p>
          <a:p>
            <a:pPr marL="514350" lvl="0" indent="-514350">
              <a:buFont typeface="+mj-lt"/>
              <a:buAutoNum type="arabicPeriod"/>
            </a:pPr>
            <a:r>
              <a:rPr lang="hu-HU" dirty="0" smtClean="0"/>
              <a:t>Pilvax kávéházi jelenet</a:t>
            </a:r>
          </a:p>
          <a:p>
            <a:pPr marL="514350" lvl="0" indent="-514350">
              <a:buFont typeface="+mj-lt"/>
              <a:buAutoNum type="arabicPeriod"/>
            </a:pPr>
            <a:r>
              <a:rPr lang="hu-HU" dirty="0" smtClean="0"/>
              <a:t>A nagy pesti árvíz (1838)</a:t>
            </a:r>
          </a:p>
          <a:p>
            <a:pPr marL="514350" lvl="0" indent="-514350">
              <a:buFont typeface="+mj-lt"/>
              <a:buAutoNum type="arabicPeriod"/>
            </a:pPr>
            <a:r>
              <a:rPr lang="hu-HU" dirty="0" smtClean="0"/>
              <a:t>Jókai – Laborfalvi Róza találkozása a Nemzeti Színházban március 15-én</a:t>
            </a:r>
          </a:p>
          <a:p>
            <a:pPr marL="514350" lvl="0" indent="-514350">
              <a:buFont typeface="+mj-lt"/>
              <a:buAutoNum type="arabicPeriod"/>
            </a:pPr>
            <a:r>
              <a:rPr lang="hu-HU" dirty="0" smtClean="0"/>
              <a:t>A Lánchíd felavatása</a:t>
            </a:r>
          </a:p>
          <a:p>
            <a:pPr marL="514350" lvl="0" indent="-514350">
              <a:buFont typeface="+mj-lt"/>
              <a:buAutoNum type="arabicPeriod"/>
            </a:pPr>
            <a:r>
              <a:rPr lang="hu-HU" dirty="0" smtClean="0"/>
              <a:t>Pest- Vác vasútvonal megnyitása</a:t>
            </a:r>
          </a:p>
          <a:p>
            <a:pPr marL="514350" lvl="0" indent="-514350">
              <a:buFont typeface="+mj-lt"/>
              <a:buAutoNum type="arabicPeriod"/>
            </a:pPr>
            <a:r>
              <a:rPr lang="hu-HU" dirty="0" smtClean="0"/>
              <a:t>A Duna hajózhatóvá tétele</a:t>
            </a:r>
          </a:p>
          <a:p>
            <a:pPr marL="514350" lvl="0" indent="-514350">
              <a:buFont typeface="+mj-lt"/>
              <a:buAutoNum type="arabicPeriod"/>
            </a:pPr>
            <a:r>
              <a:rPr lang="hu-HU" dirty="0" smtClean="0"/>
              <a:t>Kossuth és a Pesti Hírlap</a:t>
            </a:r>
          </a:p>
          <a:p>
            <a:pPr marL="514350" lvl="0" indent="-514350">
              <a:buFont typeface="+mj-lt"/>
              <a:buAutoNum type="arabicPeriod"/>
            </a:pPr>
            <a:r>
              <a:rPr lang="hu-HU" dirty="0" smtClean="0"/>
              <a:t>Védegylet létrehozása</a:t>
            </a:r>
          </a:p>
          <a:p>
            <a:pPr marL="514350" indent="-514350">
              <a:buFont typeface="+mj-lt"/>
              <a:buAutoNum type="arabicPeriod"/>
            </a:pPr>
            <a:r>
              <a:rPr lang="hu-HU" dirty="0" smtClean="0"/>
              <a:t>Semmelweis Ignác, az anyák megmentője</a:t>
            </a:r>
          </a:p>
          <a:p>
            <a:pPr marL="514350" indent="-514350">
              <a:buNone/>
            </a:pPr>
            <a:r>
              <a:rPr lang="hu-HU" dirty="0" smtClean="0"/>
              <a:t>(</a:t>
            </a:r>
            <a:r>
              <a:rPr lang="hu-HU" dirty="0" err="1" smtClean="0"/>
              <a:t>Jolly</a:t>
            </a:r>
            <a:r>
              <a:rPr lang="hu-HU" dirty="0" smtClean="0"/>
              <a:t> Joker: lóverseny…)</a:t>
            </a:r>
          </a:p>
          <a:p>
            <a:r>
              <a:rPr lang="hu-HU" dirty="0" smtClean="0"/>
              <a:t>8 pont</a:t>
            </a:r>
          </a:p>
          <a:p>
            <a:r>
              <a:rPr lang="hu-HU" dirty="0" smtClean="0"/>
              <a:t>5+25 perc</a:t>
            </a:r>
            <a:endParaRPr lang="hu-HU" dirty="0"/>
          </a:p>
        </p:txBody>
      </p:sp>
      <p:pic>
        <p:nvPicPr>
          <p:cNvPr id="5" name="Kép 4" descr="ora.jpg"/>
          <p:cNvPicPr>
            <a:picLocks noChangeAspect="1"/>
          </p:cNvPicPr>
          <p:nvPr/>
        </p:nvPicPr>
        <p:blipFill>
          <a:blip r:embed="rId2" cstate="print"/>
          <a:stretch>
            <a:fillRect/>
          </a:stretch>
        </p:blipFill>
        <p:spPr>
          <a:xfrm>
            <a:off x="0" y="5357826"/>
            <a:ext cx="904857" cy="85723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 Széchenyi felajánlja jövedelmét</a:t>
            </a:r>
            <a:endParaRPr lang="hu-HU" dirty="0"/>
          </a:p>
        </p:txBody>
      </p:sp>
      <p:sp>
        <p:nvSpPr>
          <p:cNvPr id="3" name="Tartalom helye 2"/>
          <p:cNvSpPr>
            <a:spLocks noGrp="1"/>
          </p:cNvSpPr>
          <p:nvPr>
            <p:ph idx="1"/>
          </p:nvPr>
        </p:nvSpPr>
        <p:spPr/>
        <p:txBody>
          <a:bodyPr>
            <a:normAutofit fontScale="70000" lnSpcReduction="20000"/>
          </a:bodyPr>
          <a:lstStyle/>
          <a:p>
            <a:r>
              <a:rPr lang="hu-HU" dirty="0"/>
              <a:t>Az 1825. november 3-i kerületi ülésen a kor ünnepelt szónoka, Felsőbüki Nagy Pál a magyarság és a nemzeti nyelv ügyéről beszélt. Tüzes szavakkal szólította fel a nemzet vagyonos fiait az anyagi áldozatra. A beszéd hatására egy fiatal arisztokrata, mint maga írta: </a:t>
            </a:r>
            <a:r>
              <a:rPr lang="hu-HU" i="1" dirty="0"/>
              <a:t>„ kimondhatatlan és több napig tartó belső küzdések után</a:t>
            </a:r>
            <a:r>
              <a:rPr lang="hu-HU" dirty="0"/>
              <a:t>” fölállt, és a következőket mondta: </a:t>
            </a:r>
            <a:r>
              <a:rPr lang="hu-HU" i="1" dirty="0"/>
              <a:t>„Nekem itt szavam nincs. Nem vagyok tagja a követek házának. De birtokos vagyok: és ha feláll oly intézet, amely a magyar nyelvet kifejtse, mely avval segítse elő honosainknak a magyar neveltetését, jószágomnak egy évi jövedelmét föláldozom reá!” </a:t>
            </a:r>
            <a:r>
              <a:rPr lang="hu-HU" dirty="0"/>
              <a:t>A fiatal arisztokrata: Széchenyi István. A fölajánlás 60.000 Ft-ot ért. A rövid beszédet rövid csend követte, majd kitört az éljen és a tapsvihar. A példa azonnali követőkre talált, mások is nagy összegű donációkat tettek.</a:t>
            </a:r>
          </a:p>
          <a:p>
            <a:endParaRPr lang="hu-H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2. Pilvax</a:t>
            </a:r>
            <a:endParaRPr lang="hu-HU" dirty="0"/>
          </a:p>
        </p:txBody>
      </p:sp>
      <p:sp>
        <p:nvSpPr>
          <p:cNvPr id="3" name="Tartalom helye 2"/>
          <p:cNvSpPr>
            <a:spLocks noGrp="1"/>
          </p:cNvSpPr>
          <p:nvPr>
            <p:ph idx="1"/>
          </p:nvPr>
        </p:nvSpPr>
        <p:spPr/>
        <p:txBody>
          <a:bodyPr>
            <a:normAutofit fontScale="62500" lnSpcReduction="20000"/>
          </a:bodyPr>
          <a:lstStyle/>
          <a:p>
            <a:r>
              <a:rPr lang="hu-HU" dirty="0"/>
              <a:t>A fiatal értelmiség egyik jelentős, radikális csoportja a Pilvax kávéházban tartotta összejöveteleit. Egy részük tagja volt az Ellenzéki Körnek is. Közülük került ki Irinyi József, aki 1848. március 11-én megfogalmazta azokat a rövid, dobpergésszerű pontokat, amelyek Kossuth március 3-i beszédének szellemében, attól némileg eltérő hangsúlyokkal, a polgári átalakulás következetes keresztülvitelét követelték. A Pilvax ifjai szerették volna e 12 pontot több ezer pesti polgár aláírásával eljuttatni Pozsonyba, hogy így támogassák a reformellenzéket. Ezért március 19-ére, a József-napi országos vásár egyik napjára a Rákos mezején nagygyűlést és bankettet akartak szervezni, aláírásgyűjtéssel. Az Ellenzéki kör idősebb vezetői országos, gondosan előkészített akciót akartak. A bécsi forradalom hírének megérkezte után a Pilvax ifjai úgy döntöttek, hogy önállóan cselekszenek. Petőfi Sándor, Vasvári Pál, </a:t>
            </a:r>
            <a:r>
              <a:rPr lang="hu-HU" dirty="0" err="1"/>
              <a:t>Bulyovszky</a:t>
            </a:r>
            <a:r>
              <a:rPr lang="hu-HU" dirty="0"/>
              <a:t> Gyula, Vajda János, Jókai Mór elhatározta, hogy másnap érvényt szerez a sajtószabadság követelésének, s a többinek éppen ez által: cenzori engedély nélkül kinyomtatják a 12 pontot és Petőfi lelkesítő költeményét, a Nemzeti dalt</a:t>
            </a:r>
            <a:r>
              <a:rPr lang="hu-HU" dirty="0" smtClean="0"/>
              <a:t>.</a:t>
            </a:r>
            <a:endParaRPr lang="hu-H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3. Nagy pesti árvíz</a:t>
            </a:r>
            <a:endParaRPr lang="hu-HU" dirty="0"/>
          </a:p>
        </p:txBody>
      </p:sp>
      <p:sp>
        <p:nvSpPr>
          <p:cNvPr id="3" name="Tartalom helye 2"/>
          <p:cNvSpPr>
            <a:spLocks noGrp="1"/>
          </p:cNvSpPr>
          <p:nvPr>
            <p:ph idx="1"/>
          </p:nvPr>
        </p:nvSpPr>
        <p:spPr/>
        <p:txBody>
          <a:bodyPr>
            <a:normAutofit fontScale="77500" lnSpcReduction="20000"/>
          </a:bodyPr>
          <a:lstStyle/>
          <a:p>
            <a:r>
              <a:rPr lang="hu-HU" dirty="0"/>
              <a:t>Erdélyben indítottak először pert Wesselényi ellen, az erdélyi országgyűlés naplójának kinyomtatása miatt. Wesselényi Miklós báró szabadlábon védekezhetett. Elhúzódó pere idején, 1838. március 13-án öntötte el Pestet a Duna jégtorlaszok által földuzzasztott vize. Pest házainak több mint fele összedőlt, sok volt az áldozat. Wesselényi, akinek híres testi erejét a betegség már aláásta, a jeges árvíz hőse lett. Napokon keresztül, szinte pihenés nélkül, olykor a jeges víztől csöpögő ruhában mentette az embereket az „árvízi hajós”. Népszerűsége tetőpontján ítélte el a királyi tábla. Jellemző, hogy a hűtlenségét nem látta bizonyítottnak a </a:t>
            </a:r>
            <a:r>
              <a:rPr lang="hu-HU" dirty="0" smtClean="0"/>
              <a:t>bíróság - </a:t>
            </a:r>
            <a:r>
              <a:rPr lang="hu-HU" dirty="0"/>
              <a:t>ezért halálbüntetés járt volna- „vétségei büntetéséül” mégis háromévi fogságot szabott ki.</a:t>
            </a:r>
          </a:p>
          <a:p>
            <a:endParaRPr lang="hu-H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4. Jókai – Laborfalvi találkozása</a:t>
            </a:r>
            <a:endParaRPr lang="hu-HU" dirty="0"/>
          </a:p>
        </p:txBody>
      </p:sp>
      <p:sp>
        <p:nvSpPr>
          <p:cNvPr id="3" name="Tartalom helye 2"/>
          <p:cNvSpPr>
            <a:spLocks noGrp="1"/>
          </p:cNvSpPr>
          <p:nvPr>
            <p:ph idx="1"/>
          </p:nvPr>
        </p:nvSpPr>
        <p:spPr/>
        <p:txBody>
          <a:bodyPr>
            <a:normAutofit fontScale="40000" lnSpcReduction="20000"/>
          </a:bodyPr>
          <a:lstStyle/>
          <a:p>
            <a:r>
              <a:rPr lang="hu-HU" sz="4000" dirty="0"/>
              <a:t>Este a Nemzeti Színház díszelőadása ünnepelte a forradalom győzelmét. Jókai a márciusi ifjak népszerű alakja lett, kinek mellére március 15-én este, a </a:t>
            </a:r>
            <a:r>
              <a:rPr lang="hu-HU" sz="4000" i="1" dirty="0"/>
              <a:t>Bánk bán</a:t>
            </a:r>
            <a:r>
              <a:rPr lang="hu-HU" sz="4000" dirty="0"/>
              <a:t> díszelőadásán maga Laborfalvi Róza tűzi fel a nemzetiszín kokárdát. Hamarosan már karöltve látják őket sétálni Budán, a könnyű tavaszi estéken. </a:t>
            </a:r>
            <a:r>
              <a:rPr lang="hu-HU" sz="4000" dirty="0" err="1"/>
              <a:t>Jókayné</a:t>
            </a:r>
            <a:r>
              <a:rPr lang="hu-HU" sz="4000" dirty="0"/>
              <a:t> levegőt sem kap, mikor megtudja, hová "süllyedt" egy szem fiacskája: egy romlott életű színésznővel mutatkozik, aki ráadásul nyolc évvel öregebb nála. </a:t>
            </a:r>
            <a:r>
              <a:rPr lang="hu-HU" sz="4000" dirty="0" err="1"/>
              <a:t>Jókayné</a:t>
            </a:r>
            <a:r>
              <a:rPr lang="hu-HU" sz="4000" dirty="0"/>
              <a:t> dühe újabb tápot kap, mikor fia diákkori </a:t>
            </a:r>
            <a:r>
              <a:rPr lang="hu-HU" sz="4000" dirty="0" err="1"/>
              <a:t>jóbarátja</a:t>
            </a:r>
            <a:r>
              <a:rPr lang="hu-HU" sz="4000" dirty="0"/>
              <a:t>, Petőfi is a pár ellen ágál. Hogy jobb belátásra bírják az "eltévelyedett báránykát", bemutatják Móricnak a színésznő és a kor ünnepelt hősszerelmes színésze, Lendvay Márton közös, házasságon kívüli leánygyermekét. A tizenéves lánykát Róza intézetben neveltette.</a:t>
            </a:r>
            <a:br>
              <a:rPr lang="hu-HU" sz="4000" dirty="0"/>
            </a:br>
            <a:r>
              <a:rPr lang="hu-HU" sz="4000" dirty="0"/>
              <a:t>A megdöbbentő, de egyben igen színpadiasra tervezett találkozás után Jókai ünnepélyesen megígéri, hogy megszakítja a kapcsolatot a feslett szépséggel. Másnap azonban eltűnik otthonról, s Petőfi csakúgy, mint az aggódó anya legrosszabb rémálmaikat látják beteljesedni. Odáig fajulnak az események, hogy a törött lábú </a:t>
            </a:r>
            <a:r>
              <a:rPr lang="hu-HU" sz="4000" dirty="0" err="1"/>
              <a:t>Jókayné</a:t>
            </a:r>
            <a:r>
              <a:rPr lang="hu-HU" sz="4000" dirty="0"/>
              <a:t> és Petőfi Laborfalvi Róza svábhegyi villája felé veszik az irányt. A szerelmesek azonban szemfülesebbek és még időben elhagyják fészküket a "jómadarak". Rákoscsabán adja végül össze őket egy falusi pap - Jókai visszaemlékezései szerint. A történet, bár meglepő, de happy enddel végződik. Laborfalvi Róza igen jó feleségnek és háziasszonynak bizonyul: pályafutását is feladja házasságáért. Alig telik el hát másfél év, s </a:t>
            </a:r>
            <a:r>
              <a:rPr lang="hu-HU" sz="4000" dirty="0" err="1"/>
              <a:t>Jókayné</a:t>
            </a:r>
            <a:r>
              <a:rPr lang="hu-HU" sz="4000" dirty="0"/>
              <a:t> lányának nevezi az egykor pokolba kívánt menyét. </a:t>
            </a:r>
          </a:p>
          <a:p>
            <a:pPr>
              <a:buNone/>
            </a:pPr>
            <a:endParaRPr lang="hu-H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5. A Lánchíd felavatása</a:t>
            </a:r>
            <a:endParaRPr lang="hu-HU" dirty="0"/>
          </a:p>
        </p:txBody>
      </p:sp>
      <p:sp>
        <p:nvSpPr>
          <p:cNvPr id="3" name="Tartalom helye 2"/>
          <p:cNvSpPr>
            <a:spLocks noGrp="1"/>
          </p:cNvSpPr>
          <p:nvPr>
            <p:ph idx="1"/>
          </p:nvPr>
        </p:nvSpPr>
        <p:spPr/>
        <p:txBody>
          <a:bodyPr>
            <a:normAutofit fontScale="77500" lnSpcReduction="20000"/>
          </a:bodyPr>
          <a:lstStyle/>
          <a:p>
            <a:r>
              <a:rPr lang="hu-HU" dirty="0"/>
              <a:t>Széchenyi 1820 telén egy ízben egy hetet ült tétlenül pesti barátja házában, mert a zajló Dunán lehetetlen volt az átjutás. Többször, többen is fölvetették az állandó híd létesítésének ötletét. A 30-as évek elejétől Széchenyi lett a hídépítés motorja. 1832-ben gazdag nagybirtokosok és bőkezű pesti polgárok részvételével megalakult a pesti Hídegyesület. Mint tudjuk, az országgyűlés is törvényt hozott </a:t>
            </a:r>
            <a:r>
              <a:rPr lang="hu-HU" dirty="0" smtClean="0"/>
              <a:t>erről, </a:t>
            </a:r>
            <a:r>
              <a:rPr lang="hu-HU" dirty="0"/>
              <a:t>rést ütve a nemesi adómentességen (hídvám).  A híd angol mérnök tervezésében, angol mérnök kivitelezésében (mindkettőjük neve CLARK, de csak névrokonok) épült, üzleti vállalkozásként. A maga idejében európai technikai szenzáció volt; 1848-ra csaknem teljesen elkészült.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6. A Pest-Vác vasútvonal megnyitása</a:t>
            </a:r>
            <a:endParaRPr lang="hu-HU" dirty="0"/>
          </a:p>
        </p:txBody>
      </p:sp>
      <p:sp>
        <p:nvSpPr>
          <p:cNvPr id="3" name="Tartalom helye 2"/>
          <p:cNvSpPr>
            <a:spLocks noGrp="1"/>
          </p:cNvSpPr>
          <p:nvPr>
            <p:ph idx="1"/>
          </p:nvPr>
        </p:nvSpPr>
        <p:spPr/>
        <p:txBody>
          <a:bodyPr>
            <a:normAutofit fontScale="70000" lnSpcReduction="20000"/>
          </a:bodyPr>
          <a:lstStyle/>
          <a:p>
            <a:pPr>
              <a:buNone/>
            </a:pPr>
            <a:r>
              <a:rPr lang="hu-HU" i="1" dirty="0"/>
              <a:t>„Száz </a:t>
            </a:r>
            <a:r>
              <a:rPr lang="hu-HU" i="1" dirty="0" err="1"/>
              <a:t>vasútat</a:t>
            </a:r>
            <a:r>
              <a:rPr lang="hu-HU" i="1" dirty="0"/>
              <a:t>, </a:t>
            </a:r>
            <a:r>
              <a:rPr lang="hu-HU" i="1" dirty="0" err="1"/>
              <a:t>ezeret</a:t>
            </a:r>
            <a:r>
              <a:rPr lang="hu-HU" i="1" dirty="0"/>
              <a:t>! </a:t>
            </a:r>
            <a:endParaRPr lang="hu-HU" dirty="0"/>
          </a:p>
          <a:p>
            <a:pPr>
              <a:buNone/>
            </a:pPr>
            <a:r>
              <a:rPr lang="hu-HU" i="1" dirty="0"/>
              <a:t>Csináljátok, </a:t>
            </a:r>
            <a:r>
              <a:rPr lang="hu-HU" i="1" dirty="0" err="1"/>
              <a:t>csináljátok</a:t>
            </a:r>
            <a:r>
              <a:rPr lang="hu-HU" i="1" dirty="0"/>
              <a:t>!</a:t>
            </a:r>
            <a:endParaRPr lang="hu-HU" dirty="0"/>
          </a:p>
          <a:p>
            <a:pPr>
              <a:buNone/>
            </a:pPr>
            <a:r>
              <a:rPr lang="hu-HU" i="1" dirty="0"/>
              <a:t>Hadd fussák be a világot, </a:t>
            </a:r>
            <a:endParaRPr lang="hu-HU" dirty="0"/>
          </a:p>
          <a:p>
            <a:pPr>
              <a:buNone/>
            </a:pPr>
            <a:r>
              <a:rPr lang="hu-HU" i="1" dirty="0"/>
              <a:t>Mint a testet az erek.</a:t>
            </a:r>
            <a:endParaRPr lang="hu-HU" dirty="0"/>
          </a:p>
          <a:p>
            <a:pPr>
              <a:buNone/>
            </a:pPr>
            <a:r>
              <a:rPr lang="hu-HU" i="1" dirty="0"/>
              <a:t>Ezek a föld erei,</a:t>
            </a:r>
            <a:endParaRPr lang="hu-HU" dirty="0"/>
          </a:p>
          <a:p>
            <a:pPr>
              <a:buNone/>
            </a:pPr>
            <a:r>
              <a:rPr lang="hu-HU" i="1" dirty="0" err="1"/>
              <a:t>Bennök</a:t>
            </a:r>
            <a:r>
              <a:rPr lang="hu-HU" i="1" dirty="0"/>
              <a:t> árad a műveltség,</a:t>
            </a:r>
            <a:endParaRPr lang="hu-HU" dirty="0"/>
          </a:p>
          <a:p>
            <a:pPr>
              <a:buNone/>
            </a:pPr>
            <a:r>
              <a:rPr lang="hu-HU" i="1" dirty="0"/>
              <a:t>Ezek által ömlenek szét</a:t>
            </a:r>
            <a:endParaRPr lang="hu-HU" dirty="0"/>
          </a:p>
          <a:p>
            <a:pPr>
              <a:buNone/>
            </a:pPr>
            <a:r>
              <a:rPr lang="hu-HU" i="1" dirty="0"/>
              <a:t>Az életnek nedvei.”(Petőfi Sándor)</a:t>
            </a:r>
            <a:endParaRPr lang="hu-HU" dirty="0"/>
          </a:p>
          <a:p>
            <a:r>
              <a:rPr lang="hu-HU" dirty="0"/>
              <a:t>A Bécsből Pozsonyba, majd onnan Pesten át Debrecenig terjedő vasútvonal megépítésére Szitányi Ullmann Móricz gazdag pesti pénzember kapott engedélyt.  1846-ban átadták a forgalomnak az ún. Középponti Vasút első, Pest és Vác közötti szakaszát, majd egy évvel később a Pest és Szolnok közötti részt.</a:t>
            </a:r>
          </a:p>
          <a:p>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verseny</a:t>
            </a:r>
            <a:endParaRPr lang="hu-HU" dirty="0"/>
          </a:p>
        </p:txBody>
      </p:sp>
      <p:sp>
        <p:nvSpPr>
          <p:cNvPr id="3" name="Tartalom helye 2"/>
          <p:cNvSpPr>
            <a:spLocks noGrp="1"/>
          </p:cNvSpPr>
          <p:nvPr>
            <p:ph idx="1"/>
          </p:nvPr>
        </p:nvSpPr>
        <p:spPr/>
        <p:txBody>
          <a:bodyPr>
            <a:normAutofit fontScale="92500" lnSpcReduction="20000"/>
          </a:bodyPr>
          <a:lstStyle/>
          <a:p>
            <a:pPr>
              <a:buNone/>
            </a:pPr>
            <a:r>
              <a:rPr lang="hu-HU" dirty="0"/>
              <a:t>Komplex reformkori </a:t>
            </a:r>
            <a:r>
              <a:rPr lang="hu-HU" dirty="0" smtClean="0"/>
              <a:t>csapatverseny </a:t>
            </a:r>
            <a:r>
              <a:rPr lang="hu-HU" dirty="0"/>
              <a:t>a térség iskoláiból 4 fős, 7-8. osztályos </a:t>
            </a:r>
            <a:r>
              <a:rPr lang="hu-HU" dirty="0" smtClean="0"/>
              <a:t>csapatok</a:t>
            </a:r>
          </a:p>
          <a:p>
            <a:pPr>
              <a:buNone/>
            </a:pPr>
            <a:r>
              <a:rPr lang="hu-HU" dirty="0" smtClean="0"/>
              <a:t> (összesen 10 csapat).</a:t>
            </a:r>
            <a:endParaRPr lang="hu-HU" dirty="0"/>
          </a:p>
          <a:p>
            <a:pPr>
              <a:buNone/>
            </a:pPr>
            <a:r>
              <a:rPr lang="hu-HU" b="1" dirty="0"/>
              <a:t>A verseny célja:</a:t>
            </a:r>
            <a:r>
              <a:rPr lang="hu-HU" dirty="0"/>
              <a:t> a résztvevő tanulók játékos csapatversenyben ismerjék meg a reformkor irodalmi, művészeti és egyéb kulturális értékeit, hozadékát népünk történelmében.</a:t>
            </a:r>
          </a:p>
          <a:p>
            <a:pPr>
              <a:buNone/>
            </a:pPr>
            <a:r>
              <a:rPr lang="hu-HU" b="1" dirty="0"/>
              <a:t>A verseny formája:</a:t>
            </a:r>
            <a:endParaRPr lang="hu-HU" dirty="0"/>
          </a:p>
          <a:p>
            <a:r>
              <a:rPr lang="hu-HU" dirty="0" smtClean="0"/>
              <a:t>egy </a:t>
            </a:r>
            <a:r>
              <a:rPr lang="hu-HU" dirty="0"/>
              <a:t>levelezős forduló</a:t>
            </a:r>
          </a:p>
          <a:p>
            <a:r>
              <a:rPr lang="hu-HU" dirty="0" smtClean="0"/>
              <a:t>egy </a:t>
            </a:r>
            <a:r>
              <a:rPr lang="hu-HU" dirty="0"/>
              <a:t>helyszíni csapatverseny</a:t>
            </a:r>
          </a:p>
          <a:p>
            <a:endParaRPr lang="hu-H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7. A Duna hajózhatóvá tétele</a:t>
            </a:r>
            <a:br>
              <a:rPr lang="hu-HU" dirty="0" smtClean="0"/>
            </a:br>
            <a:endParaRPr lang="hu-HU" dirty="0"/>
          </a:p>
        </p:txBody>
      </p:sp>
      <p:sp>
        <p:nvSpPr>
          <p:cNvPr id="3" name="Tartalom helye 2"/>
          <p:cNvSpPr>
            <a:spLocks noGrp="1"/>
          </p:cNvSpPr>
          <p:nvPr>
            <p:ph idx="1"/>
          </p:nvPr>
        </p:nvSpPr>
        <p:spPr/>
        <p:txBody>
          <a:bodyPr>
            <a:normAutofit fontScale="70000" lnSpcReduction="20000"/>
          </a:bodyPr>
          <a:lstStyle/>
          <a:p>
            <a:r>
              <a:rPr lang="hu-HU" dirty="0" smtClean="0"/>
              <a:t>Az országépítés legfontosabb terepe a közlekedés fejlesztése. Kövesút kevés volt, építése mérhetetlen összegeket emésztett fel, s búzát, gyapjút szállítani rajta nagyon drágának bizonyult. A megoldás: a vízi szállítás. 1829. március 13-án megalakult az Első Dunai Gőzhajózási Társaság. </a:t>
            </a:r>
            <a:r>
              <a:rPr lang="hu-HU" dirty="0" err="1" smtClean="0"/>
              <a:t>Ai</a:t>
            </a:r>
            <a:r>
              <a:rPr lang="hu-HU" dirty="0" smtClean="0"/>
              <a:t> I. Ferenc nevű gőzhajó Bécs és Pest között közlekedett. Széchenyi fantáziája azonnal fölizzott, a Fekete-tengerig, Konstantinápolyig szárnyalt. </a:t>
            </a:r>
            <a:r>
              <a:rPr lang="hu-HU" dirty="0" err="1" smtClean="0"/>
              <a:t>Desdemona</a:t>
            </a:r>
            <a:r>
              <a:rPr lang="hu-HU" dirty="0" smtClean="0"/>
              <a:t> nevű fedeles bárkáján maláriás lázban írta: </a:t>
            </a:r>
            <a:r>
              <a:rPr lang="hu-HU" i="1" dirty="0" smtClean="0"/>
              <a:t>„Tegyetek mindent, hogy Budapest megszűnjék egy vak zsák lenni, s ennek elérése végett a Duna vizét hajózásnak és kereskedésnek nyitni kell.”</a:t>
            </a:r>
            <a:r>
              <a:rPr lang="hu-HU" dirty="0" smtClean="0"/>
              <a:t> Ezután Széchenyi elvállalta a Vaskapu szabályozásának vezetését. 1833 nyarán Vasvári Pál irányításával száz bányász és további ezer napszámos dolgozott a sziklapadok bontásán, s 1834 tavaszán az </a:t>
            </a:r>
            <a:r>
              <a:rPr lang="hu-HU" dirty="0" err="1" smtClean="0"/>
              <a:t>Argo</a:t>
            </a:r>
            <a:r>
              <a:rPr lang="hu-HU" dirty="0" smtClean="0"/>
              <a:t> nevű gőzhajó már átjutott a hajózócsatornán.</a:t>
            </a:r>
          </a:p>
          <a:p>
            <a:endParaRPr lang="hu-H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8.Kossuth és a Pesti Hírlap</a:t>
            </a:r>
            <a:br>
              <a:rPr lang="hu-HU" dirty="0" smtClean="0"/>
            </a:br>
            <a:endParaRPr lang="hu-HU" dirty="0"/>
          </a:p>
        </p:txBody>
      </p:sp>
      <p:sp>
        <p:nvSpPr>
          <p:cNvPr id="3" name="Tartalom helye 2"/>
          <p:cNvSpPr>
            <a:spLocks noGrp="1"/>
          </p:cNvSpPr>
          <p:nvPr>
            <p:ph idx="1"/>
          </p:nvPr>
        </p:nvSpPr>
        <p:spPr/>
        <p:txBody>
          <a:bodyPr>
            <a:normAutofit fontScale="62500" lnSpcReduction="20000"/>
          </a:bodyPr>
          <a:lstStyle/>
          <a:p>
            <a:r>
              <a:rPr lang="hu-HU" dirty="0" smtClean="0"/>
              <a:t>Kossuth sápadtan, meggyötörten hagyta ott a háromévi fogság után a kaszárnyát. A börtönben –mivel magyar sajtót nem kaphatott- angol tudását tökéletesítette. Szabadulása után Landerer Lajos pesti nyomdász kiadó – mellesleg császári-királyi besúgó- azzal az ajánlattal lepte meg, hogy legyen szerkesztője egy kis példányszámú, jellegtelen lapnak, melynek engedélyét nemrég szerezte meg. Ezt az ajánlatot Metternich tudtával tette, akik úgy gondolták így tarthatják legjobban Kossuthot szem előtt, s hátha szelídül ellenzékisége, ha biztos jövedelemhez jut. Nem így Kossuth: 1841. január 2-i beköszönő számával világosan megfogalmazta szerkesztői hitvallását: az újság </a:t>
            </a:r>
            <a:r>
              <a:rPr lang="hu-HU" i="1" dirty="0" smtClean="0"/>
              <a:t>„a nemzet életének hű tükre legyen, ahol megvitassák és előkészítsék a napnak nagy kérdéseit, mikben e honnak jövendője rejtezik. .. szennyes érdekek vezetni soha nem fognak, meggyőződésünk nem lesz eladó.” </a:t>
            </a:r>
            <a:r>
              <a:rPr lang="hu-HU" dirty="0" smtClean="0"/>
              <a:t>A hetente kétszer megjelenő Pesti Hírlaptól idegen volt az olvasók kegyeinek hajhászása. Mégis olyan sikereket ért el, melyet addig a magyar sajtó története nem ismert: 60-ról félév alatt 5000-re ugrott a lap példányszáma. A vezércikk és közvélemény szavunk is Kossuth alkotása.</a:t>
            </a:r>
            <a:endParaRPr lang="hu-H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9.Védegylet létrehozása</a:t>
            </a:r>
            <a:br>
              <a:rPr lang="hu-HU" dirty="0" smtClean="0"/>
            </a:br>
            <a:endParaRPr lang="hu-HU" dirty="0"/>
          </a:p>
        </p:txBody>
      </p:sp>
      <p:sp>
        <p:nvSpPr>
          <p:cNvPr id="3" name="Tartalom helye 2"/>
          <p:cNvSpPr>
            <a:spLocks noGrp="1"/>
          </p:cNvSpPr>
          <p:nvPr>
            <p:ph idx="1"/>
          </p:nvPr>
        </p:nvSpPr>
        <p:spPr/>
        <p:txBody>
          <a:bodyPr>
            <a:normAutofit fontScale="85000" lnSpcReduction="20000"/>
          </a:bodyPr>
          <a:lstStyle/>
          <a:p>
            <a:r>
              <a:rPr lang="hu-HU" dirty="0" smtClean="0"/>
              <a:t>1842-ben alakult meg a Tolnai Védegylet Perczel Mór elnökletével, melynek tagjai kötelezték magukat, hogy csak hazai gyártmányokat vásárolnak. Ezután létrejött 1842-ben az Országos Védegylet, melynek tagjai becsületszavukat adták, hogy 6 éven át csak honi mestert foglalkoztatnak, és olyan külföldi iparcikket nem vásárolnak, amilyenből hazai terméket is lehet kapni. Deáknak ez volt a véleménye a Védegyletről:”</a:t>
            </a:r>
            <a:r>
              <a:rPr lang="hu-HU" i="1" dirty="0" smtClean="0"/>
              <a:t>Ez a józan ész szava. S a Védegylet igen egyszerű és ártatlan, mert azalatt semmi más nem fekszik, mint hogy hazánkban is kapható kelméket külföldről nem vesszük; márpedig azért, mivel hazámfiainak akarom adni pénzemet, vétkes talán csak nem vagyok.”</a:t>
            </a:r>
            <a:endParaRPr lang="hu-HU" dirty="0" smtClean="0"/>
          </a:p>
          <a:p>
            <a:endParaRPr lang="hu-H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10. Semmelweis Ignác, az anyák megmentője</a:t>
            </a:r>
            <a:br>
              <a:rPr lang="hu-HU" dirty="0" smtClean="0"/>
            </a:br>
            <a:endParaRPr lang="hu-HU" dirty="0"/>
          </a:p>
        </p:txBody>
      </p:sp>
      <p:sp>
        <p:nvSpPr>
          <p:cNvPr id="3" name="Tartalom helye 2"/>
          <p:cNvSpPr>
            <a:spLocks noGrp="1"/>
          </p:cNvSpPr>
          <p:nvPr>
            <p:ph idx="1"/>
          </p:nvPr>
        </p:nvSpPr>
        <p:spPr/>
        <p:txBody>
          <a:bodyPr>
            <a:normAutofit fontScale="62500" lnSpcReduction="20000"/>
          </a:bodyPr>
          <a:lstStyle/>
          <a:p>
            <a:r>
              <a:rPr lang="hu-HU" dirty="0" smtClean="0"/>
              <a:t>Jó megfigyelőképessége és tapasztalatai, valamint a statisztikai adatok helyes értelmezése alapján Semmelweis lényegében a fertőtlenítést vezette be a kórházi szülészetben, ezzel jelentősen csökkentve a gyermekágyi láz okozta halálozási arányt. Megfigyelte, hogy a klórvizes kézmosás megszünteti a boncolás utáni hullaszagot, eme tapasztalatai alapján osztályán előírta, jóllehet a kórokozó baktériumokat még nem ismerte. Szerencsére a klóros víz a kézre tapadt baktériumokat is elölte. Azt is megfigyelte, hogy a klórmész a gyermekágyi lázat meg tudja előzni. Módszerének elterjesztése érdekében szélmalomharcot vívott az akkori orvostársadalom tekintélyes képviselőivel. Ragaszkodott a kórtermek rendszeres takarításához, szellőztetéséhez, napoztatásához és a gyakori ágyhuzatcseréhez. A takarékosságból szennyes ágynemű felhúzását elbocsátással büntette. Eljárását mások nem alkalmazták, nem látván be az ok-okozati összefüggést. Hasznossága csak a kórokozók felfedezésével nyert bizonyítást. Anyák ezrei köszönhetik életüket neki. </a:t>
            </a:r>
            <a:endParaRPr lang="hu-H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9. feladat</a:t>
            </a:r>
            <a:r>
              <a:rPr lang="hu-HU" dirty="0"/>
              <a:t/>
            </a:r>
            <a:br>
              <a:rPr lang="hu-HU" dirty="0"/>
            </a:br>
            <a:endParaRPr lang="hu-HU" dirty="0"/>
          </a:p>
        </p:txBody>
      </p:sp>
      <p:sp>
        <p:nvSpPr>
          <p:cNvPr id="3" name="Tartalom helye 2"/>
          <p:cNvSpPr>
            <a:spLocks noGrp="1"/>
          </p:cNvSpPr>
          <p:nvPr>
            <p:ph idx="1"/>
          </p:nvPr>
        </p:nvSpPr>
        <p:spPr/>
        <p:txBody>
          <a:bodyPr/>
          <a:lstStyle/>
          <a:p>
            <a:pPr>
              <a:buNone/>
            </a:pPr>
            <a:r>
              <a:rPr lang="hu-HU" b="1" dirty="0" smtClean="0"/>
              <a:t>Titkosírás </a:t>
            </a:r>
          </a:p>
          <a:p>
            <a:r>
              <a:rPr lang="hu-HU" dirty="0" smtClean="0"/>
              <a:t>9 pont</a:t>
            </a:r>
          </a:p>
          <a:p>
            <a:r>
              <a:rPr lang="hu-HU" dirty="0" smtClean="0"/>
              <a:t>8 perc</a:t>
            </a:r>
            <a:endParaRPr lang="hu-HU" dirty="0"/>
          </a:p>
        </p:txBody>
      </p:sp>
      <p:pic>
        <p:nvPicPr>
          <p:cNvPr id="4" name="Kép 3" descr="ora.jpg"/>
          <p:cNvPicPr>
            <a:picLocks noChangeAspect="1"/>
          </p:cNvPicPr>
          <p:nvPr/>
        </p:nvPicPr>
        <p:blipFill>
          <a:blip r:embed="rId2" cstate="print"/>
          <a:stretch>
            <a:fillRect/>
          </a:stretch>
        </p:blipFill>
        <p:spPr>
          <a:xfrm>
            <a:off x="0" y="2786058"/>
            <a:ext cx="904857" cy="85723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smtClean="0"/>
              <a:t/>
            </a:r>
            <a:br>
              <a:rPr lang="hu-HU" b="1" dirty="0" smtClean="0"/>
            </a:br>
            <a:r>
              <a:rPr lang="hu-HU" b="1" dirty="0" smtClean="0"/>
              <a:t> Fejtsd meg a titkosírást!</a:t>
            </a:r>
            <a:r>
              <a:rPr lang="hu-HU" dirty="0" smtClean="0"/>
              <a:t/>
            </a:r>
            <a:br>
              <a:rPr lang="hu-HU" dirty="0" smtClean="0"/>
            </a:br>
            <a:endParaRPr lang="hu-HU" dirty="0"/>
          </a:p>
        </p:txBody>
      </p:sp>
      <p:sp>
        <p:nvSpPr>
          <p:cNvPr id="3" name="Tartalom helye 2"/>
          <p:cNvSpPr>
            <a:spLocks noGrp="1"/>
          </p:cNvSpPr>
          <p:nvPr>
            <p:ph idx="1"/>
          </p:nvPr>
        </p:nvSpPr>
        <p:spPr/>
        <p:txBody>
          <a:bodyPr>
            <a:normAutofit fontScale="47500" lnSpcReduction="20000"/>
          </a:bodyPr>
          <a:lstStyle/>
          <a:p>
            <a:pPr marL="514350" indent="-514350">
              <a:buAutoNum type="arabicPeriod"/>
            </a:pPr>
            <a:r>
              <a:rPr lang="hu-HU" b="1" dirty="0" smtClean="0"/>
              <a:t>idézet:</a:t>
            </a:r>
          </a:p>
          <a:p>
            <a:pPr marL="514350" indent="-514350">
              <a:buNone/>
            </a:pPr>
            <a:r>
              <a:rPr lang="hu-HU" b="1" dirty="0" smtClean="0"/>
              <a:t>Kitől </a:t>
            </a:r>
            <a:r>
              <a:rPr lang="hu-HU" b="1" dirty="0"/>
              <a:t>való az idézet</a:t>
            </a:r>
            <a:r>
              <a:rPr lang="hu-HU" b="1" dirty="0" smtClean="0"/>
              <a:t>?……………………………………………….</a:t>
            </a:r>
            <a:endParaRPr lang="hu-HU" dirty="0"/>
          </a:p>
          <a:p>
            <a:pPr>
              <a:buNone/>
            </a:pPr>
            <a:r>
              <a:rPr lang="hu-HU" b="1" dirty="0"/>
              <a:t> </a:t>
            </a:r>
            <a:endParaRPr lang="hu-HU" dirty="0"/>
          </a:p>
          <a:p>
            <a:pPr>
              <a:buNone/>
            </a:pPr>
            <a:r>
              <a:rPr lang="hu-HU" b="1" dirty="0"/>
              <a:t>„H_ l_</a:t>
            </a:r>
            <a:r>
              <a:rPr lang="hu-HU" b="1" dirty="0" err="1"/>
              <a:t>ny</a:t>
            </a:r>
            <a:r>
              <a:rPr lang="hu-HU" b="1" dirty="0"/>
              <a:t>_s_k  _ </a:t>
            </a:r>
            <a:r>
              <a:rPr lang="hu-HU" b="1" dirty="0" err="1"/>
              <a:t>sz</a:t>
            </a:r>
            <a:r>
              <a:rPr lang="hu-HU" b="1" dirty="0"/>
              <a:t>_</a:t>
            </a:r>
            <a:r>
              <a:rPr lang="hu-HU" b="1" dirty="0" err="1"/>
              <a:t>rny</a:t>
            </a:r>
            <a:r>
              <a:rPr lang="hu-HU" b="1" dirty="0"/>
              <a:t>_m_t, </a:t>
            </a:r>
            <a:r>
              <a:rPr lang="hu-HU" b="1" dirty="0" err="1"/>
              <a:t>gy</a:t>
            </a:r>
            <a:r>
              <a:rPr lang="hu-HU" b="1" dirty="0"/>
              <a:t>_l_g_</a:t>
            </a:r>
            <a:r>
              <a:rPr lang="hu-HU" b="1" dirty="0" err="1"/>
              <a:t>ln</a:t>
            </a:r>
            <a:r>
              <a:rPr lang="hu-HU" b="1" dirty="0"/>
              <a:t>_ f_g_k,  h_ l_v_</a:t>
            </a:r>
            <a:r>
              <a:rPr lang="hu-HU" b="1" dirty="0" err="1"/>
              <a:t>gj</a:t>
            </a:r>
            <a:r>
              <a:rPr lang="hu-HU" b="1" dirty="0"/>
              <a:t>_k  _  l_b_m_t,  k_z_m_n  j_r_k,  h_</a:t>
            </a:r>
            <a:endParaRPr lang="hu-HU" dirty="0"/>
          </a:p>
          <a:p>
            <a:pPr>
              <a:buNone/>
            </a:pPr>
            <a:r>
              <a:rPr lang="hu-HU" b="1" dirty="0"/>
              <a:t>_z_k_t  _s  k_</a:t>
            </a:r>
            <a:r>
              <a:rPr lang="hu-HU" b="1" dirty="0" err="1"/>
              <a:t>sz</a:t>
            </a:r>
            <a:r>
              <a:rPr lang="hu-HU" b="1" dirty="0"/>
              <a:t>_</a:t>
            </a:r>
            <a:r>
              <a:rPr lang="hu-HU" b="1" dirty="0" err="1"/>
              <a:t>k</a:t>
            </a:r>
            <a:r>
              <a:rPr lang="hu-HU" b="1" dirty="0"/>
              <a:t>_</a:t>
            </a:r>
            <a:r>
              <a:rPr lang="hu-HU" b="1" dirty="0" err="1"/>
              <a:t>tj</a:t>
            </a:r>
            <a:r>
              <a:rPr lang="hu-HU" b="1" dirty="0"/>
              <a:t>_</a:t>
            </a:r>
            <a:r>
              <a:rPr lang="hu-HU" b="1" dirty="0" err="1"/>
              <a:t>k</a:t>
            </a:r>
            <a:r>
              <a:rPr lang="hu-HU" b="1" dirty="0"/>
              <a:t>,  h_s_n  </a:t>
            </a:r>
            <a:r>
              <a:rPr lang="hu-HU" b="1" dirty="0" err="1"/>
              <a:t>cs</a:t>
            </a:r>
            <a:r>
              <a:rPr lang="hu-HU" b="1" dirty="0"/>
              <a:t>_</a:t>
            </a:r>
            <a:r>
              <a:rPr lang="hu-HU" b="1" dirty="0" err="1"/>
              <a:t>sz</a:t>
            </a:r>
            <a:r>
              <a:rPr lang="hu-HU" b="1" dirty="0"/>
              <a:t>_m,  </a:t>
            </a:r>
            <a:r>
              <a:rPr lang="hu-HU" b="1" dirty="0" err="1"/>
              <a:t>cs</a:t>
            </a:r>
            <a:r>
              <a:rPr lang="hu-HU" b="1" dirty="0"/>
              <a:t>_k  h_</a:t>
            </a:r>
            <a:r>
              <a:rPr lang="hu-HU" b="1" dirty="0" err="1"/>
              <a:t>szn</a:t>
            </a:r>
            <a:r>
              <a:rPr lang="hu-HU" b="1" dirty="0"/>
              <a:t>_</a:t>
            </a:r>
            <a:r>
              <a:rPr lang="hu-HU" b="1" dirty="0" err="1"/>
              <a:t>lh</a:t>
            </a:r>
            <a:r>
              <a:rPr lang="hu-HU" b="1" dirty="0"/>
              <a:t>_</a:t>
            </a:r>
            <a:r>
              <a:rPr lang="hu-HU" b="1" dirty="0" err="1"/>
              <a:t>ss</a:t>
            </a:r>
            <a:r>
              <a:rPr lang="hu-HU" b="1" dirty="0"/>
              <a:t>_k  n_</a:t>
            </a:r>
            <a:r>
              <a:rPr lang="hu-HU" b="1" dirty="0" err="1"/>
              <a:t>mz</a:t>
            </a:r>
            <a:r>
              <a:rPr lang="hu-HU" b="1" dirty="0"/>
              <a:t>_t_</a:t>
            </a:r>
            <a:r>
              <a:rPr lang="hu-HU" b="1" dirty="0" err="1"/>
              <a:t>mn</a:t>
            </a:r>
            <a:r>
              <a:rPr lang="hu-HU" b="1" dirty="0"/>
              <a:t>_k.”</a:t>
            </a:r>
            <a:endParaRPr lang="hu-HU" dirty="0"/>
          </a:p>
          <a:p>
            <a:pPr>
              <a:buNone/>
            </a:pPr>
            <a:r>
              <a:rPr lang="hu-HU" b="1" dirty="0"/>
              <a:t> </a:t>
            </a:r>
            <a:endParaRPr lang="hu-HU" dirty="0"/>
          </a:p>
          <a:p>
            <a:pPr>
              <a:buNone/>
            </a:pPr>
            <a:r>
              <a:rPr lang="hu-HU" b="1" dirty="0"/>
              <a:t>2. idézet:</a:t>
            </a:r>
            <a:endParaRPr lang="hu-HU" dirty="0"/>
          </a:p>
          <a:p>
            <a:pPr>
              <a:buNone/>
            </a:pPr>
            <a:r>
              <a:rPr lang="hu-HU" b="1" dirty="0"/>
              <a:t> </a:t>
            </a:r>
            <a:endParaRPr lang="hu-HU" dirty="0"/>
          </a:p>
          <a:p>
            <a:pPr>
              <a:buNone/>
            </a:pPr>
            <a:r>
              <a:rPr lang="hu-HU" b="1" dirty="0"/>
              <a:t>„J_</a:t>
            </a:r>
            <a:r>
              <a:rPr lang="hu-HU" b="1" dirty="0" err="1"/>
              <a:t>lsz</a:t>
            </a:r>
            <a:r>
              <a:rPr lang="hu-HU" b="1" dirty="0"/>
              <a:t>_v__</a:t>
            </a:r>
            <a:r>
              <a:rPr lang="hu-HU" b="1" dirty="0" err="1"/>
              <a:t>nk</a:t>
            </a:r>
            <a:r>
              <a:rPr lang="hu-HU" b="1" dirty="0"/>
              <a:t>  </a:t>
            </a:r>
            <a:r>
              <a:rPr lang="hu-HU" b="1" dirty="0" err="1"/>
              <a:t>v</a:t>
            </a:r>
            <a:r>
              <a:rPr lang="hu-HU" b="1" dirty="0"/>
              <a:t>_l_n_k: h_z_,  _s  h_l_d_s. H_l_d_s  n_</a:t>
            </a:r>
            <a:r>
              <a:rPr lang="hu-HU" b="1" dirty="0" err="1"/>
              <a:t>lk</a:t>
            </a:r>
            <a:r>
              <a:rPr lang="hu-HU" b="1" dirty="0"/>
              <a:t>_l  n_</a:t>
            </a:r>
            <a:r>
              <a:rPr lang="hu-HU" b="1" dirty="0" err="1"/>
              <a:t>ncs</a:t>
            </a:r>
            <a:r>
              <a:rPr lang="hu-HU" b="1" dirty="0"/>
              <a:t>_</a:t>
            </a:r>
            <a:r>
              <a:rPr lang="hu-HU" b="1" dirty="0" err="1"/>
              <a:t>n</a:t>
            </a:r>
            <a:r>
              <a:rPr lang="hu-HU" b="1" dirty="0"/>
              <a:t>  h_z_, _s  h_z_</a:t>
            </a:r>
            <a:endParaRPr lang="hu-HU" dirty="0"/>
          </a:p>
          <a:p>
            <a:pPr>
              <a:buNone/>
            </a:pPr>
            <a:r>
              <a:rPr lang="hu-HU" b="1" dirty="0"/>
              <a:t>n_</a:t>
            </a:r>
            <a:r>
              <a:rPr lang="hu-HU" b="1" dirty="0" err="1"/>
              <a:t>lk</a:t>
            </a:r>
            <a:r>
              <a:rPr lang="hu-HU" b="1" dirty="0"/>
              <a:t>_l  n_</a:t>
            </a:r>
            <a:r>
              <a:rPr lang="hu-HU" b="1" dirty="0" err="1"/>
              <a:t>ncs</a:t>
            </a:r>
            <a:r>
              <a:rPr lang="hu-HU" b="1" dirty="0"/>
              <a:t>  h_l_d_s.”</a:t>
            </a:r>
            <a:endParaRPr lang="hu-HU" dirty="0"/>
          </a:p>
          <a:p>
            <a:pPr>
              <a:buNone/>
            </a:pPr>
            <a:r>
              <a:rPr lang="hu-HU" b="1" dirty="0"/>
              <a:t>Kitől való az idézet? </a:t>
            </a:r>
            <a:r>
              <a:rPr lang="hu-HU" b="1" dirty="0" smtClean="0"/>
              <a:t> </a:t>
            </a:r>
            <a:r>
              <a:rPr lang="hu-HU" b="1" dirty="0"/>
              <a:t>....................................................</a:t>
            </a:r>
            <a:endParaRPr lang="hu-HU" dirty="0"/>
          </a:p>
          <a:p>
            <a:pPr>
              <a:buNone/>
            </a:pPr>
            <a:r>
              <a:rPr lang="hu-HU" b="1" dirty="0"/>
              <a:t> </a:t>
            </a:r>
            <a:endParaRPr lang="hu-HU" dirty="0"/>
          </a:p>
          <a:p>
            <a:pPr>
              <a:buNone/>
            </a:pPr>
            <a:r>
              <a:rPr lang="hu-HU" b="1" dirty="0"/>
              <a:t>3. idézet:</a:t>
            </a:r>
            <a:endParaRPr lang="hu-HU" dirty="0"/>
          </a:p>
          <a:p>
            <a:pPr>
              <a:buNone/>
            </a:pPr>
            <a:r>
              <a:rPr lang="hu-HU" b="1" dirty="0"/>
              <a:t> </a:t>
            </a:r>
            <a:endParaRPr lang="hu-HU" dirty="0"/>
          </a:p>
          <a:p>
            <a:pPr>
              <a:buNone/>
            </a:pPr>
            <a:r>
              <a:rPr lang="hu-HU" b="1" dirty="0"/>
              <a:t>„</a:t>
            </a:r>
            <a:r>
              <a:rPr lang="hu-HU" b="1" dirty="0" err="1"/>
              <a:t>Cs</a:t>
            </a:r>
            <a:r>
              <a:rPr lang="hu-HU" b="1" dirty="0"/>
              <a:t>_k  _</a:t>
            </a:r>
            <a:r>
              <a:rPr lang="hu-HU" b="1" dirty="0" err="1"/>
              <a:t>tt</a:t>
            </a:r>
            <a:r>
              <a:rPr lang="hu-HU" b="1" dirty="0"/>
              <a:t> _g_z_n  b_</a:t>
            </a:r>
            <a:r>
              <a:rPr lang="hu-HU" b="1" dirty="0" err="1"/>
              <a:t>ld</a:t>
            </a:r>
            <a:r>
              <a:rPr lang="hu-HU" b="1" dirty="0"/>
              <a:t>_g  _s  v_r_</a:t>
            </a:r>
            <a:r>
              <a:rPr lang="hu-HU" b="1" dirty="0" err="1"/>
              <a:t>gz</a:t>
            </a:r>
            <a:r>
              <a:rPr lang="hu-HU" b="1" dirty="0"/>
              <a:t>_  _  h_z_,  _h_l  _  f_</a:t>
            </a:r>
            <a:r>
              <a:rPr lang="hu-HU" b="1" dirty="0" err="1"/>
              <a:t>ld</a:t>
            </a:r>
            <a:r>
              <a:rPr lang="hu-HU" b="1" dirty="0"/>
              <a:t>_t  </a:t>
            </a:r>
            <a:r>
              <a:rPr lang="hu-HU" b="1" dirty="0" err="1"/>
              <a:t>sz</a:t>
            </a:r>
            <a:r>
              <a:rPr lang="hu-HU" b="1" dirty="0"/>
              <a:t>_b_d  k_z_k  m_v_l_k.</a:t>
            </a:r>
            <a:endParaRPr lang="hu-HU" dirty="0"/>
          </a:p>
          <a:p>
            <a:pPr>
              <a:buNone/>
            </a:pPr>
            <a:r>
              <a:rPr lang="hu-HU" b="1" dirty="0"/>
              <a:t>_</a:t>
            </a:r>
            <a:r>
              <a:rPr lang="hu-HU" b="1" dirty="0" err="1"/>
              <a:t>tt</a:t>
            </a:r>
            <a:r>
              <a:rPr lang="hu-HU" b="1" dirty="0"/>
              <a:t>  _r_s  _  n_</a:t>
            </a:r>
            <a:r>
              <a:rPr lang="hu-HU" b="1" dirty="0" err="1"/>
              <a:t>mz</a:t>
            </a:r>
            <a:r>
              <a:rPr lang="hu-HU" b="1" dirty="0"/>
              <a:t>_t,  _h_l  _  t_l_</a:t>
            </a:r>
            <a:r>
              <a:rPr lang="hu-HU" b="1" dirty="0" err="1"/>
              <a:t>jd</a:t>
            </a:r>
            <a:r>
              <a:rPr lang="hu-HU" b="1" dirty="0"/>
              <a:t>_</a:t>
            </a:r>
            <a:r>
              <a:rPr lang="hu-HU" b="1" dirty="0" err="1"/>
              <a:t>nt</a:t>
            </a:r>
            <a:r>
              <a:rPr lang="hu-HU" b="1" dirty="0"/>
              <a:t>  _s  f_</a:t>
            </a:r>
            <a:r>
              <a:rPr lang="hu-HU" b="1" dirty="0" err="1"/>
              <a:t>gg</a:t>
            </a:r>
            <a:r>
              <a:rPr lang="hu-HU" b="1" dirty="0"/>
              <a:t>_</a:t>
            </a:r>
            <a:r>
              <a:rPr lang="hu-HU" b="1" dirty="0" err="1"/>
              <a:t>tl</a:t>
            </a:r>
            <a:r>
              <a:rPr lang="hu-HU" b="1" dirty="0"/>
              <a:t>_</a:t>
            </a:r>
            <a:r>
              <a:rPr lang="hu-HU" b="1" dirty="0" err="1"/>
              <a:t>ns</a:t>
            </a:r>
            <a:r>
              <a:rPr lang="hu-HU" b="1" dirty="0"/>
              <a:t>_g_t  </a:t>
            </a:r>
            <a:r>
              <a:rPr lang="hu-HU" b="1" dirty="0" err="1"/>
              <a:t>sz</a:t>
            </a:r>
            <a:r>
              <a:rPr lang="hu-HU" b="1" dirty="0"/>
              <a:t>_b_d  k_z_k  v_d_k.”</a:t>
            </a:r>
            <a:endParaRPr lang="hu-HU" dirty="0"/>
          </a:p>
          <a:p>
            <a:pPr>
              <a:buNone/>
            </a:pPr>
            <a:r>
              <a:rPr lang="hu-HU" b="1" dirty="0"/>
              <a:t>Kitől való az idézet? </a:t>
            </a:r>
            <a:r>
              <a:rPr lang="hu-HU" b="1" dirty="0" smtClean="0"/>
              <a:t> </a:t>
            </a:r>
            <a:r>
              <a:rPr lang="hu-HU" b="1" dirty="0"/>
              <a:t>……………………………………………………</a:t>
            </a:r>
            <a:endParaRPr lang="hu-HU" dirty="0"/>
          </a:p>
          <a:p>
            <a:pPr>
              <a:buNone/>
            </a:pPr>
            <a:r>
              <a:rPr lang="hu-HU" dirty="0"/>
              <a:t/>
            </a:r>
            <a:br>
              <a:rPr lang="hu-HU" dirty="0"/>
            </a:br>
            <a:r>
              <a:rPr lang="hu-HU" dirty="0"/>
              <a:t> </a:t>
            </a:r>
          </a:p>
          <a:p>
            <a:endParaRPr lang="hu-H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10. feladat</a:t>
            </a:r>
            <a:endParaRPr lang="hu-HU" dirty="0"/>
          </a:p>
        </p:txBody>
      </p:sp>
      <p:sp>
        <p:nvSpPr>
          <p:cNvPr id="3" name="Tartalom helye 2"/>
          <p:cNvSpPr>
            <a:spLocks noGrp="1"/>
          </p:cNvSpPr>
          <p:nvPr>
            <p:ph idx="1"/>
          </p:nvPr>
        </p:nvSpPr>
        <p:spPr/>
        <p:txBody>
          <a:bodyPr/>
          <a:lstStyle/>
          <a:p>
            <a:pPr>
              <a:buNone/>
            </a:pPr>
            <a:r>
              <a:rPr lang="hu-HU" b="1" dirty="0"/>
              <a:t>Történelmi feladatsor:</a:t>
            </a:r>
            <a:endParaRPr lang="hu-HU" dirty="0"/>
          </a:p>
          <a:p>
            <a:pPr>
              <a:buNone/>
            </a:pPr>
            <a:r>
              <a:rPr lang="hu-HU" dirty="0"/>
              <a:t>Események, személyek </a:t>
            </a:r>
            <a:r>
              <a:rPr lang="hu-HU" dirty="0" smtClean="0"/>
              <a:t>párosítása</a:t>
            </a:r>
          </a:p>
          <a:p>
            <a:r>
              <a:rPr lang="hu-HU" dirty="0" smtClean="0"/>
              <a:t>10 pont</a:t>
            </a:r>
          </a:p>
          <a:p>
            <a:r>
              <a:rPr lang="hu-HU" dirty="0" smtClean="0"/>
              <a:t>10 perc</a:t>
            </a:r>
            <a:endParaRPr lang="hu-HU" dirty="0"/>
          </a:p>
        </p:txBody>
      </p:sp>
      <p:pic>
        <p:nvPicPr>
          <p:cNvPr id="4" name="Kép 3" descr="ora.jpg"/>
          <p:cNvPicPr>
            <a:picLocks noChangeAspect="1"/>
          </p:cNvPicPr>
          <p:nvPr/>
        </p:nvPicPr>
        <p:blipFill>
          <a:blip r:embed="rId2" cstate="print"/>
          <a:stretch>
            <a:fillRect/>
          </a:stretch>
        </p:blipFill>
        <p:spPr>
          <a:xfrm>
            <a:off x="0" y="3143248"/>
            <a:ext cx="904857" cy="857232"/>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Megoldás</a:t>
            </a:r>
            <a:endParaRPr lang="hu-HU" dirty="0"/>
          </a:p>
        </p:txBody>
      </p:sp>
      <p:graphicFrame>
        <p:nvGraphicFramePr>
          <p:cNvPr id="4" name="Tartalom helye 3"/>
          <p:cNvGraphicFramePr>
            <a:graphicFrameLocks noGrp="1"/>
          </p:cNvGraphicFramePr>
          <p:nvPr>
            <p:ph idx="1"/>
          </p:nvPr>
        </p:nvGraphicFramePr>
        <p:xfrm>
          <a:off x="457200" y="1600200"/>
          <a:ext cx="6858000" cy="3901948"/>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a:lnSpc>
                          <a:spcPct val="107000"/>
                        </a:lnSpc>
                        <a:spcAft>
                          <a:spcPts val="0"/>
                        </a:spcAft>
                      </a:pPr>
                      <a:endParaRPr lang="hu-HU" sz="1000" dirty="0">
                        <a:latin typeface="Times New Roman"/>
                        <a:ea typeface="Times New Roman"/>
                        <a:cs typeface="Times New Roman"/>
                      </a:endParaRPr>
                    </a:p>
                    <a:p>
                      <a:pPr>
                        <a:lnSpc>
                          <a:spcPct val="107000"/>
                        </a:lnSpc>
                        <a:spcAft>
                          <a:spcPts val="0"/>
                        </a:spcAft>
                      </a:pPr>
                      <a:r>
                        <a:rPr lang="hu-HU" sz="1200" b="1" dirty="0">
                          <a:latin typeface="Calibri"/>
                          <a:ea typeface="Times New Roman"/>
                          <a:cs typeface="Times New Roman"/>
                        </a:rPr>
                        <a:t>1828</a:t>
                      </a:r>
                      <a:endParaRPr lang="hu-HU" sz="1000" dirty="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Tündérkert</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dirty="0">
                          <a:latin typeface="Calibri"/>
                          <a:ea typeface="Times New Roman"/>
                          <a:cs typeface="Times New Roman"/>
                        </a:rPr>
                        <a:t>Brunszvik</a:t>
                      </a:r>
                      <a:endParaRPr lang="hu-HU" sz="1000" dirty="0">
                        <a:latin typeface="Times New Roman"/>
                        <a:ea typeface="Times New Roman"/>
                        <a:cs typeface="Times New Roman"/>
                      </a:endParaRPr>
                    </a:p>
                    <a:p>
                      <a:pPr>
                        <a:lnSpc>
                          <a:spcPct val="107000"/>
                        </a:lnSpc>
                        <a:spcBef>
                          <a:spcPts val="600"/>
                        </a:spcBef>
                        <a:spcAft>
                          <a:spcPts val="0"/>
                        </a:spcAft>
                      </a:pPr>
                      <a:r>
                        <a:rPr lang="hu-HU" sz="1200" b="1" dirty="0">
                          <a:latin typeface="Calibri"/>
                          <a:ea typeface="Times New Roman"/>
                          <a:cs typeface="Times New Roman"/>
                        </a:rPr>
                        <a:t>Teréz képe</a:t>
                      </a:r>
                      <a:endParaRPr lang="hu-HU" sz="1000" dirty="0">
                        <a:latin typeface="Times New Roman"/>
                        <a:ea typeface="Times New Roman"/>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a:lnSpc>
                          <a:spcPct val="107000"/>
                        </a:lnSpc>
                        <a:spcAft>
                          <a:spcPts val="0"/>
                        </a:spcAft>
                      </a:pPr>
                      <a:endParaRPr lang="hu-HU" sz="1000">
                        <a:latin typeface="Times New Roman"/>
                        <a:ea typeface="Times New Roman"/>
                        <a:cs typeface="Times New Roman"/>
                      </a:endParaRPr>
                    </a:p>
                    <a:p>
                      <a:pPr>
                        <a:lnSpc>
                          <a:spcPct val="107000"/>
                        </a:lnSpc>
                        <a:spcAft>
                          <a:spcPts val="0"/>
                        </a:spcAft>
                      </a:pPr>
                      <a:r>
                        <a:rPr lang="hu-HU" sz="1200" b="1">
                          <a:latin typeface="Calibri"/>
                          <a:ea typeface="Times New Roman"/>
                          <a:cs typeface="Times New Roman"/>
                        </a:rPr>
                        <a:t>1832/1836</a:t>
                      </a:r>
                      <a:endParaRPr lang="hu-HU" sz="100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Országgyűlési Tudósítások</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dirty="0">
                          <a:latin typeface="Calibri"/>
                          <a:ea typeface="Times New Roman"/>
                          <a:cs typeface="Times New Roman"/>
                        </a:rPr>
                        <a:t>Kossuth Lajos</a:t>
                      </a:r>
                      <a:endParaRPr lang="hu-HU" sz="1000" dirty="0">
                        <a:latin typeface="Times New Roman"/>
                        <a:ea typeface="Times New Roman"/>
                        <a:cs typeface="Times New Roman"/>
                      </a:endParaRPr>
                    </a:p>
                    <a:p>
                      <a:pPr>
                        <a:lnSpc>
                          <a:spcPct val="107000"/>
                        </a:lnSpc>
                        <a:spcBef>
                          <a:spcPts val="600"/>
                        </a:spcBef>
                        <a:spcAft>
                          <a:spcPts val="0"/>
                        </a:spcAft>
                      </a:pPr>
                      <a:r>
                        <a:rPr lang="hu-HU" sz="1200" b="1" dirty="0">
                          <a:latin typeface="Calibri"/>
                          <a:ea typeface="Times New Roman"/>
                          <a:cs typeface="Times New Roman"/>
                        </a:rPr>
                        <a:t>képe</a:t>
                      </a:r>
                      <a:endParaRPr lang="hu-HU" sz="1000" dirty="0">
                        <a:latin typeface="Times New Roman"/>
                        <a:ea typeface="Times New Roman"/>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a:lnSpc>
                          <a:spcPct val="107000"/>
                        </a:lnSpc>
                        <a:spcAft>
                          <a:spcPts val="0"/>
                        </a:spcAft>
                      </a:pPr>
                      <a:endParaRPr lang="hu-HU" sz="1000">
                        <a:latin typeface="Times New Roman"/>
                        <a:ea typeface="Times New Roman"/>
                        <a:cs typeface="Times New Roman"/>
                      </a:endParaRPr>
                    </a:p>
                    <a:p>
                      <a:pPr>
                        <a:lnSpc>
                          <a:spcPct val="107000"/>
                        </a:lnSpc>
                        <a:spcAft>
                          <a:spcPts val="0"/>
                        </a:spcAft>
                      </a:pPr>
                      <a:r>
                        <a:rPr lang="hu-HU" sz="1200" b="1">
                          <a:latin typeface="Calibri"/>
                          <a:ea typeface="Times New Roman"/>
                          <a:cs typeface="Times New Roman"/>
                        </a:rPr>
                        <a:t>1839</a:t>
                      </a:r>
                      <a:endParaRPr lang="hu-HU" sz="100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Lánchíd - pályázat kiírása</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a:latin typeface="Calibri"/>
                          <a:ea typeface="Times New Roman"/>
                          <a:cs typeface="Times New Roman"/>
                        </a:rPr>
                        <a:t>Széchenyi István képe</a:t>
                      </a:r>
                      <a:endParaRPr lang="hu-HU" sz="1000">
                        <a:latin typeface="Times New Roman"/>
                        <a:ea typeface="Times New Roman"/>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a:lnSpc>
                          <a:spcPct val="107000"/>
                        </a:lnSpc>
                        <a:spcAft>
                          <a:spcPts val="0"/>
                        </a:spcAft>
                      </a:pPr>
                      <a:endParaRPr lang="hu-HU" sz="1000">
                        <a:latin typeface="Times New Roman"/>
                        <a:ea typeface="Times New Roman"/>
                        <a:cs typeface="Times New Roman"/>
                      </a:endParaRPr>
                    </a:p>
                    <a:p>
                      <a:pPr>
                        <a:lnSpc>
                          <a:spcPct val="107000"/>
                        </a:lnSpc>
                        <a:spcAft>
                          <a:spcPts val="0"/>
                        </a:spcAft>
                      </a:pPr>
                      <a:r>
                        <a:rPr lang="hu-HU" sz="1200" b="1">
                          <a:latin typeface="Calibri"/>
                          <a:ea typeface="Times New Roman"/>
                          <a:cs typeface="Times New Roman"/>
                        </a:rPr>
                        <a:t>1844</a:t>
                      </a:r>
                      <a:endParaRPr lang="hu-HU" sz="100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Himnusz megzenésítése</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a:latin typeface="Calibri"/>
                          <a:ea typeface="Times New Roman"/>
                          <a:cs typeface="Times New Roman"/>
                        </a:rPr>
                        <a:t>Erkel Ferenc képe</a:t>
                      </a:r>
                      <a:endParaRPr lang="hu-HU" sz="1000">
                        <a:latin typeface="Times New Roman"/>
                        <a:ea typeface="Times New Roman"/>
                        <a:cs typeface="Times New Roman"/>
                      </a:endParaRPr>
                    </a:p>
                  </a:txBody>
                  <a:tcPr marL="68580" marR="68580" marT="0" marB="0"/>
                </a:tc>
                <a:extLst>
                  <a:ext uri="{0D108BD9-81ED-4DB2-BD59-A6C34878D82A}">
                    <a16:rowId xmlns:a16="http://schemas.microsoft.com/office/drawing/2014/main" val="10003"/>
                  </a:ext>
                </a:extLst>
              </a:tr>
              <a:tr h="370840">
                <a:tc>
                  <a:txBody>
                    <a:bodyPr/>
                    <a:lstStyle/>
                    <a:p>
                      <a:pPr>
                        <a:lnSpc>
                          <a:spcPct val="107000"/>
                        </a:lnSpc>
                        <a:spcAft>
                          <a:spcPts val="0"/>
                        </a:spcAft>
                      </a:pPr>
                      <a:endParaRPr lang="hu-HU" sz="1000">
                        <a:latin typeface="Times New Roman"/>
                        <a:ea typeface="Times New Roman"/>
                        <a:cs typeface="Times New Roman"/>
                      </a:endParaRPr>
                    </a:p>
                    <a:p>
                      <a:pPr>
                        <a:lnSpc>
                          <a:spcPct val="107000"/>
                        </a:lnSpc>
                        <a:spcAft>
                          <a:spcPts val="0"/>
                        </a:spcAft>
                      </a:pPr>
                      <a:r>
                        <a:rPr lang="hu-HU" sz="1200" b="1">
                          <a:latin typeface="Calibri"/>
                          <a:ea typeface="Times New Roman"/>
                          <a:cs typeface="Times New Roman"/>
                        </a:rPr>
                        <a:t>1836</a:t>
                      </a:r>
                      <a:endParaRPr lang="hu-HU" sz="100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Szózat c. vers</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a:latin typeface="Calibri"/>
                          <a:ea typeface="Times New Roman"/>
                          <a:cs typeface="Times New Roman"/>
                        </a:rPr>
                        <a:t>Vörösmarty Mihály képe</a:t>
                      </a:r>
                      <a:endParaRPr lang="hu-HU" sz="1000">
                        <a:latin typeface="Times New Roman"/>
                        <a:ea typeface="Times New Roman"/>
                        <a:cs typeface="Times New Roman"/>
                      </a:endParaRPr>
                    </a:p>
                  </a:txBody>
                  <a:tcPr marL="68580" marR="68580" marT="0" marB="0"/>
                </a:tc>
                <a:extLst>
                  <a:ext uri="{0D108BD9-81ED-4DB2-BD59-A6C34878D82A}">
                    <a16:rowId xmlns:a16="http://schemas.microsoft.com/office/drawing/2014/main" val="10004"/>
                  </a:ext>
                </a:extLst>
              </a:tr>
              <a:tr h="370840">
                <a:tc>
                  <a:txBody>
                    <a:bodyPr/>
                    <a:lstStyle/>
                    <a:p>
                      <a:pPr>
                        <a:lnSpc>
                          <a:spcPct val="107000"/>
                        </a:lnSpc>
                        <a:spcAft>
                          <a:spcPts val="0"/>
                        </a:spcAft>
                      </a:pPr>
                      <a:endParaRPr lang="hu-HU" sz="1000">
                        <a:latin typeface="Times New Roman"/>
                        <a:ea typeface="Times New Roman"/>
                        <a:cs typeface="Times New Roman"/>
                      </a:endParaRPr>
                    </a:p>
                    <a:p>
                      <a:pPr>
                        <a:lnSpc>
                          <a:spcPct val="107000"/>
                        </a:lnSpc>
                        <a:spcAft>
                          <a:spcPts val="0"/>
                        </a:spcAft>
                      </a:pPr>
                      <a:r>
                        <a:rPr lang="hu-HU" sz="1200" b="1">
                          <a:latin typeface="Calibri"/>
                          <a:ea typeface="Times New Roman"/>
                          <a:cs typeface="Times New Roman"/>
                        </a:rPr>
                        <a:t>1837</a:t>
                      </a:r>
                      <a:endParaRPr lang="hu-HU" sz="100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Pesti Magyar Színház építésze</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a:latin typeface="Calibri"/>
                          <a:ea typeface="Times New Roman"/>
                          <a:cs typeface="Times New Roman"/>
                        </a:rPr>
                        <a:t>Zitterbarth Mátyás képe</a:t>
                      </a:r>
                      <a:endParaRPr lang="hu-HU" sz="1000">
                        <a:latin typeface="Times New Roman"/>
                        <a:ea typeface="Times New Roman"/>
                        <a:cs typeface="Times New Roman"/>
                      </a:endParaRPr>
                    </a:p>
                  </a:txBody>
                  <a:tcPr marL="68580" marR="68580" marT="0" marB="0"/>
                </a:tc>
                <a:extLst>
                  <a:ext uri="{0D108BD9-81ED-4DB2-BD59-A6C34878D82A}">
                    <a16:rowId xmlns:a16="http://schemas.microsoft.com/office/drawing/2014/main" val="10005"/>
                  </a:ext>
                </a:extLst>
              </a:tr>
              <a:tr h="370840">
                <a:tc>
                  <a:txBody>
                    <a:bodyPr/>
                    <a:lstStyle/>
                    <a:p>
                      <a:pPr>
                        <a:lnSpc>
                          <a:spcPct val="107000"/>
                        </a:lnSpc>
                        <a:spcAft>
                          <a:spcPts val="0"/>
                        </a:spcAft>
                      </a:pPr>
                      <a:endParaRPr lang="hu-HU" sz="1000">
                        <a:latin typeface="Times New Roman"/>
                        <a:ea typeface="Times New Roman"/>
                        <a:cs typeface="Times New Roman"/>
                      </a:endParaRPr>
                    </a:p>
                    <a:p>
                      <a:pPr>
                        <a:lnSpc>
                          <a:spcPct val="107000"/>
                        </a:lnSpc>
                        <a:spcAft>
                          <a:spcPts val="0"/>
                        </a:spcAft>
                      </a:pPr>
                      <a:r>
                        <a:rPr lang="hu-HU" sz="1200" b="1">
                          <a:latin typeface="Calibri"/>
                          <a:ea typeface="Times New Roman"/>
                          <a:cs typeface="Times New Roman"/>
                        </a:rPr>
                        <a:t>1838</a:t>
                      </a:r>
                      <a:endParaRPr lang="hu-HU" sz="100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Pesti árvíz</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a:latin typeface="Calibri"/>
                          <a:ea typeface="Times New Roman"/>
                          <a:cs typeface="Times New Roman"/>
                        </a:rPr>
                        <a:t>Wesselényi Miklós képe</a:t>
                      </a:r>
                      <a:endParaRPr lang="hu-HU" sz="1000">
                        <a:latin typeface="Times New Roman"/>
                        <a:ea typeface="Times New Roman"/>
                        <a:cs typeface="Times New Roman"/>
                      </a:endParaRPr>
                    </a:p>
                  </a:txBody>
                  <a:tcPr marL="68580" marR="68580" marT="0" marB="0"/>
                </a:tc>
                <a:extLst>
                  <a:ext uri="{0D108BD9-81ED-4DB2-BD59-A6C34878D82A}">
                    <a16:rowId xmlns:a16="http://schemas.microsoft.com/office/drawing/2014/main" val="10006"/>
                  </a:ext>
                </a:extLst>
              </a:tr>
              <a:tr h="370840">
                <a:tc>
                  <a:txBody>
                    <a:bodyPr/>
                    <a:lstStyle/>
                    <a:p>
                      <a:pPr>
                        <a:lnSpc>
                          <a:spcPct val="107000"/>
                        </a:lnSpc>
                        <a:spcAft>
                          <a:spcPts val="0"/>
                        </a:spcAft>
                      </a:pPr>
                      <a:endParaRPr lang="hu-HU" sz="1000">
                        <a:latin typeface="Times New Roman"/>
                        <a:ea typeface="Times New Roman"/>
                        <a:cs typeface="Times New Roman"/>
                      </a:endParaRPr>
                    </a:p>
                    <a:p>
                      <a:pPr>
                        <a:lnSpc>
                          <a:spcPct val="107000"/>
                        </a:lnSpc>
                        <a:spcAft>
                          <a:spcPts val="0"/>
                        </a:spcAft>
                      </a:pPr>
                      <a:r>
                        <a:rPr lang="hu-HU" sz="1200" b="1">
                          <a:latin typeface="Calibri"/>
                          <a:ea typeface="Times New Roman"/>
                          <a:cs typeface="Times New Roman"/>
                        </a:rPr>
                        <a:t>1840</a:t>
                      </a:r>
                      <a:endParaRPr lang="hu-HU" sz="100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első Takarékpénztár</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a:latin typeface="Calibri"/>
                          <a:ea typeface="Times New Roman"/>
                          <a:cs typeface="Times New Roman"/>
                        </a:rPr>
                        <a:t>Fáy András képe</a:t>
                      </a:r>
                      <a:endParaRPr lang="hu-HU" sz="1000">
                        <a:latin typeface="Times New Roman"/>
                        <a:ea typeface="Times New Roman"/>
                        <a:cs typeface="Times New Roman"/>
                      </a:endParaRPr>
                    </a:p>
                  </a:txBody>
                  <a:tcPr marL="68580" marR="68580" marT="0" marB="0"/>
                </a:tc>
                <a:extLst>
                  <a:ext uri="{0D108BD9-81ED-4DB2-BD59-A6C34878D82A}">
                    <a16:rowId xmlns:a16="http://schemas.microsoft.com/office/drawing/2014/main" val="10007"/>
                  </a:ext>
                </a:extLst>
              </a:tr>
              <a:tr h="370840">
                <a:tc>
                  <a:txBody>
                    <a:bodyPr/>
                    <a:lstStyle/>
                    <a:p>
                      <a:pPr>
                        <a:lnSpc>
                          <a:spcPct val="107000"/>
                        </a:lnSpc>
                        <a:spcAft>
                          <a:spcPts val="0"/>
                        </a:spcAft>
                      </a:pPr>
                      <a:endParaRPr lang="hu-HU" sz="1000">
                        <a:latin typeface="Times New Roman"/>
                        <a:ea typeface="Times New Roman"/>
                        <a:cs typeface="Times New Roman"/>
                      </a:endParaRPr>
                    </a:p>
                    <a:p>
                      <a:pPr>
                        <a:lnSpc>
                          <a:spcPct val="107000"/>
                        </a:lnSpc>
                        <a:spcAft>
                          <a:spcPts val="0"/>
                        </a:spcAft>
                      </a:pPr>
                      <a:r>
                        <a:rPr lang="hu-HU" sz="1200" b="1">
                          <a:latin typeface="Calibri"/>
                          <a:ea typeface="Times New Roman"/>
                          <a:cs typeface="Times New Roman"/>
                        </a:rPr>
                        <a:t>1842</a:t>
                      </a:r>
                      <a:endParaRPr lang="hu-HU" sz="100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Lánchíd alapkő letétele</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a:latin typeface="Calibri"/>
                          <a:ea typeface="Times New Roman"/>
                          <a:cs typeface="Times New Roman"/>
                        </a:rPr>
                        <a:t>Alapkőletétel</a:t>
                      </a:r>
                      <a:endParaRPr lang="hu-HU" sz="1000">
                        <a:latin typeface="Times New Roman"/>
                        <a:ea typeface="Times New Roman"/>
                        <a:cs typeface="Times New Roman"/>
                      </a:endParaRPr>
                    </a:p>
                  </a:txBody>
                  <a:tcPr marL="68580" marR="68580" marT="0" marB="0"/>
                </a:tc>
                <a:extLst>
                  <a:ext uri="{0D108BD9-81ED-4DB2-BD59-A6C34878D82A}">
                    <a16:rowId xmlns:a16="http://schemas.microsoft.com/office/drawing/2014/main" val="10008"/>
                  </a:ext>
                </a:extLst>
              </a:tr>
              <a:tr h="370840">
                <a:tc>
                  <a:txBody>
                    <a:bodyPr/>
                    <a:lstStyle/>
                    <a:p>
                      <a:pPr>
                        <a:lnSpc>
                          <a:spcPct val="107000"/>
                        </a:lnSpc>
                        <a:spcAft>
                          <a:spcPts val="0"/>
                        </a:spcAft>
                      </a:pPr>
                      <a:endParaRPr lang="hu-HU" sz="1000">
                        <a:latin typeface="Times New Roman"/>
                        <a:ea typeface="Times New Roman"/>
                        <a:cs typeface="Times New Roman"/>
                      </a:endParaRPr>
                    </a:p>
                    <a:p>
                      <a:pPr>
                        <a:lnSpc>
                          <a:spcPct val="107000"/>
                        </a:lnSpc>
                        <a:spcAft>
                          <a:spcPts val="0"/>
                        </a:spcAft>
                        <a:tabLst>
                          <a:tab pos="850900" algn="ctr"/>
                        </a:tabLst>
                      </a:pPr>
                      <a:r>
                        <a:rPr lang="hu-HU" sz="1200" b="1">
                          <a:latin typeface="Calibri"/>
                          <a:ea typeface="Times New Roman"/>
                          <a:cs typeface="Times New Roman"/>
                        </a:rPr>
                        <a:t>1847</a:t>
                      </a:r>
                      <a:endParaRPr lang="hu-HU" sz="1000">
                        <a:latin typeface="Times New Roman"/>
                        <a:ea typeface="Times New Roman"/>
                        <a:cs typeface="Times New Roman"/>
                      </a:endParaRPr>
                    </a:p>
                  </a:txBody>
                  <a:tcPr marL="68580" marR="68580" marT="0" marB="0"/>
                </a:tc>
                <a:tc>
                  <a:txBody>
                    <a:bodyPr/>
                    <a:lstStyle/>
                    <a:p>
                      <a:pPr>
                        <a:lnSpc>
                          <a:spcPct val="107000"/>
                        </a:lnSpc>
                        <a:spcBef>
                          <a:spcPts val="1800"/>
                        </a:spcBef>
                        <a:spcAft>
                          <a:spcPts val="0"/>
                        </a:spcAft>
                      </a:pPr>
                      <a:r>
                        <a:rPr lang="hu-HU" sz="1200" b="1">
                          <a:latin typeface="Calibri"/>
                          <a:ea typeface="Times New Roman"/>
                          <a:cs typeface="Times New Roman"/>
                        </a:rPr>
                        <a:t>Ellenzéki Párt vezetője</a:t>
                      </a:r>
                      <a:endParaRPr lang="hu-HU" sz="1000">
                        <a:latin typeface="Times New Roman"/>
                        <a:ea typeface="Times New Roman"/>
                        <a:cs typeface="Times New Roman"/>
                      </a:endParaRPr>
                    </a:p>
                  </a:txBody>
                  <a:tcPr marL="68580" marR="68580" marT="0" marB="0"/>
                </a:tc>
                <a:tc>
                  <a:txBody>
                    <a:bodyPr/>
                    <a:lstStyle/>
                    <a:p>
                      <a:pPr>
                        <a:lnSpc>
                          <a:spcPct val="107000"/>
                        </a:lnSpc>
                        <a:spcBef>
                          <a:spcPts val="600"/>
                        </a:spcBef>
                        <a:spcAft>
                          <a:spcPts val="0"/>
                        </a:spcAft>
                      </a:pPr>
                      <a:r>
                        <a:rPr lang="hu-HU" sz="1200" b="1" dirty="0">
                          <a:latin typeface="Calibri"/>
                          <a:ea typeface="Times New Roman"/>
                          <a:cs typeface="Times New Roman"/>
                        </a:rPr>
                        <a:t>gr. Teleki László képe</a:t>
                      </a:r>
                      <a:endParaRPr lang="hu-HU" sz="1000" dirty="0">
                        <a:latin typeface="Times New Roman"/>
                        <a:ea typeface="Times New Roman"/>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11. feladat</a:t>
            </a:r>
            <a:endParaRPr lang="hu-HU" dirty="0"/>
          </a:p>
        </p:txBody>
      </p:sp>
      <p:sp>
        <p:nvSpPr>
          <p:cNvPr id="3" name="Tartalom helye 2"/>
          <p:cNvSpPr>
            <a:spLocks noGrp="1"/>
          </p:cNvSpPr>
          <p:nvPr>
            <p:ph idx="1"/>
          </p:nvPr>
        </p:nvSpPr>
        <p:spPr/>
        <p:txBody>
          <a:bodyPr>
            <a:normAutofit lnSpcReduction="10000"/>
          </a:bodyPr>
          <a:lstStyle/>
          <a:p>
            <a:pPr>
              <a:buNone/>
            </a:pPr>
            <a:r>
              <a:rPr lang="hu-HU" b="1" dirty="0"/>
              <a:t>Filmrészlet, zene </a:t>
            </a:r>
            <a:r>
              <a:rPr lang="hu-HU" b="1" dirty="0" smtClean="0"/>
              <a:t>felismerés</a:t>
            </a:r>
          </a:p>
          <a:p>
            <a:r>
              <a:rPr lang="hu-HU" dirty="0" smtClean="0"/>
              <a:t>12 pont</a:t>
            </a:r>
          </a:p>
          <a:p>
            <a:r>
              <a:rPr lang="hu-HU" dirty="0" smtClean="0"/>
              <a:t>5 perc</a:t>
            </a:r>
          </a:p>
          <a:p>
            <a:r>
              <a:rPr lang="hu-HU" dirty="0" smtClean="0">
                <a:hlinkClick r:id="rId2" action="ppaction://hlinkfile"/>
              </a:rPr>
              <a:t>1</a:t>
            </a:r>
            <a:r>
              <a:rPr lang="hu-HU" dirty="0" smtClean="0"/>
              <a:t> (20 mp)</a:t>
            </a:r>
          </a:p>
          <a:p>
            <a:r>
              <a:rPr lang="hu-HU" dirty="0" smtClean="0">
                <a:hlinkClick r:id="rId3" action="ppaction://hlinkfile"/>
              </a:rPr>
              <a:t>2h.avi</a:t>
            </a:r>
            <a:r>
              <a:rPr lang="hu-HU" dirty="0" smtClean="0"/>
              <a:t> (1:05-ig)</a:t>
            </a:r>
          </a:p>
          <a:p>
            <a:r>
              <a:rPr lang="hu-HU" dirty="0" smtClean="0">
                <a:hlinkClick r:id="rId4" action="ppaction://hlinkfile"/>
              </a:rPr>
              <a:t>3k.avi</a:t>
            </a:r>
            <a:r>
              <a:rPr lang="hu-HU" dirty="0" smtClean="0"/>
              <a:t> (0:13 </a:t>
            </a:r>
            <a:r>
              <a:rPr lang="hu-HU" dirty="0" err="1" smtClean="0"/>
              <a:t>mp-től</a:t>
            </a:r>
            <a:r>
              <a:rPr lang="hu-HU" dirty="0" smtClean="0"/>
              <a:t> 1:05-ig)</a:t>
            </a:r>
          </a:p>
          <a:p>
            <a:r>
              <a:rPr lang="hu-HU" dirty="0" smtClean="0">
                <a:hlinkClick r:id="rId5" action="ppaction://hlinkfile"/>
              </a:rPr>
              <a:t>4sz.mp3</a:t>
            </a:r>
            <a:r>
              <a:rPr lang="hu-HU" dirty="0" smtClean="0"/>
              <a:t> (12 mp)</a:t>
            </a:r>
          </a:p>
          <a:p>
            <a:r>
              <a:rPr lang="hu-HU" dirty="0" smtClean="0">
                <a:hlinkClick r:id="rId6" action="ppaction://hlinkfile"/>
              </a:rPr>
              <a:t>5b.avi</a:t>
            </a:r>
            <a:r>
              <a:rPr lang="hu-HU" dirty="0" smtClean="0"/>
              <a:t> (1:57-ig)</a:t>
            </a:r>
            <a:endParaRPr lang="hu-HU" dirty="0"/>
          </a:p>
        </p:txBody>
      </p:sp>
      <p:pic>
        <p:nvPicPr>
          <p:cNvPr id="4" name="Kép 3" descr="ora.jpg"/>
          <p:cNvPicPr>
            <a:picLocks noChangeAspect="1"/>
          </p:cNvPicPr>
          <p:nvPr/>
        </p:nvPicPr>
        <p:blipFill>
          <a:blip r:embed="rId7" cstate="print"/>
          <a:stretch>
            <a:fillRect/>
          </a:stretch>
        </p:blipFill>
        <p:spPr>
          <a:xfrm>
            <a:off x="0" y="2500306"/>
            <a:ext cx="904857" cy="857232"/>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12. feladat</a:t>
            </a:r>
            <a:endParaRPr lang="hu-HU" dirty="0"/>
          </a:p>
        </p:txBody>
      </p:sp>
      <p:sp>
        <p:nvSpPr>
          <p:cNvPr id="3" name="Tartalom helye 2"/>
          <p:cNvSpPr>
            <a:spLocks noGrp="1"/>
          </p:cNvSpPr>
          <p:nvPr>
            <p:ph idx="1"/>
          </p:nvPr>
        </p:nvSpPr>
        <p:spPr/>
        <p:txBody>
          <a:bodyPr/>
          <a:lstStyle/>
          <a:p>
            <a:pPr>
              <a:buNone/>
            </a:pPr>
            <a:r>
              <a:rPr lang="hu-HU" b="1" dirty="0"/>
              <a:t>Keresztrejtvény </a:t>
            </a:r>
            <a:endParaRPr lang="hu-HU" b="1" dirty="0" smtClean="0"/>
          </a:p>
          <a:p>
            <a:r>
              <a:rPr lang="hu-HU" dirty="0" smtClean="0"/>
              <a:t>10 pont</a:t>
            </a:r>
          </a:p>
          <a:p>
            <a:r>
              <a:rPr lang="hu-HU" dirty="0" smtClean="0"/>
              <a:t>5 perc</a:t>
            </a:r>
            <a:endParaRPr lang="hu-HU" dirty="0"/>
          </a:p>
        </p:txBody>
      </p:sp>
      <p:pic>
        <p:nvPicPr>
          <p:cNvPr id="4" name="Kép 3" descr="ora.jpg"/>
          <p:cNvPicPr>
            <a:picLocks noChangeAspect="1"/>
          </p:cNvPicPr>
          <p:nvPr/>
        </p:nvPicPr>
        <p:blipFill>
          <a:blip r:embed="rId2" cstate="print"/>
          <a:stretch>
            <a:fillRect/>
          </a:stretch>
        </p:blipFill>
        <p:spPr>
          <a:xfrm>
            <a:off x="0" y="2643182"/>
            <a:ext cx="904857" cy="85723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smtClean="0"/>
              <a:t>Az 1. forduló feladatai</a:t>
            </a:r>
            <a:br>
              <a:rPr lang="hu-HU" b="1" dirty="0" smtClean="0"/>
            </a:br>
            <a:r>
              <a:rPr lang="hu-HU" b="1" dirty="0" smtClean="0"/>
              <a:t>beküldési határidő: nov. 30.</a:t>
            </a:r>
            <a:r>
              <a:rPr lang="hu-HU" dirty="0" smtClean="0"/>
              <a:t/>
            </a:r>
            <a:br>
              <a:rPr lang="hu-HU" dirty="0" smtClean="0"/>
            </a:br>
            <a:endParaRPr lang="hu-HU" dirty="0"/>
          </a:p>
        </p:txBody>
      </p:sp>
      <p:sp>
        <p:nvSpPr>
          <p:cNvPr id="3" name="Tartalom helye 2"/>
          <p:cNvSpPr>
            <a:spLocks noGrp="1"/>
          </p:cNvSpPr>
          <p:nvPr>
            <p:ph idx="1"/>
          </p:nvPr>
        </p:nvSpPr>
        <p:spPr/>
        <p:txBody>
          <a:bodyPr>
            <a:normAutofit fontScale="70000" lnSpcReduction="20000"/>
          </a:bodyPr>
          <a:lstStyle/>
          <a:p>
            <a:pPr lvl="0">
              <a:buNone/>
            </a:pPr>
            <a:r>
              <a:rPr lang="hu-HU" dirty="0" smtClean="0"/>
              <a:t>2-4 </a:t>
            </a:r>
            <a:r>
              <a:rPr lang="hu-HU" dirty="0"/>
              <a:t>oldalas „reformkori” újság szerkesztése (szövegszerkesztővel, </a:t>
            </a:r>
            <a:r>
              <a:rPr lang="hu-HU" dirty="0" smtClean="0"/>
              <a:t>nyomtatva)</a:t>
            </a:r>
            <a:endParaRPr lang="hu-HU" dirty="0"/>
          </a:p>
          <a:p>
            <a:r>
              <a:rPr lang="hu-HU" dirty="0"/>
              <a:t>Értékelés: tartalom, ötletesség, grafikai megoldások, esztétikum, nyelvhelyesség… stb. alapján (30 pont)</a:t>
            </a:r>
          </a:p>
          <a:p>
            <a:r>
              <a:rPr lang="hu-HU" dirty="0"/>
              <a:t>Ötletek a tartalomhoz: </a:t>
            </a:r>
          </a:p>
          <a:p>
            <a:r>
              <a:rPr lang="hu-HU" dirty="0"/>
              <a:t>hírek: megépült, megnyitott… (épületek, színház); felajánlotta</a:t>
            </a:r>
            <a:r>
              <a:rPr lang="hu-HU" dirty="0" smtClean="0"/>
              <a:t>…; versek</a:t>
            </a:r>
            <a:r>
              <a:rPr lang="hu-HU" dirty="0"/>
              <a:t>; koncertek (pl. Liszt…); kiállítások (pl. festészet…); divat; hirdetések; sport; viccek; bulvár (pl. Jókai házassága); receptek (pl. Jókai bableves)</a:t>
            </a:r>
          </a:p>
          <a:p>
            <a:r>
              <a:rPr lang="hu-HU" dirty="0"/>
              <a:t>+ Feladatként elkészíthetik a tanulók az újság </a:t>
            </a:r>
            <a:r>
              <a:rPr lang="hu-HU" dirty="0" err="1"/>
              <a:t>Facebook</a:t>
            </a:r>
            <a:r>
              <a:rPr lang="hu-HU" dirty="0"/>
              <a:t> oldalát is! (Az elérhetőséget kérjük feltüntetni a nyomtatott újságon!) (+ 5 pont)</a:t>
            </a:r>
          </a:p>
          <a:p>
            <a:pPr lvl="0">
              <a:buNone/>
            </a:pPr>
            <a:r>
              <a:rPr lang="hu-HU" dirty="0" smtClean="0"/>
              <a:t>„</a:t>
            </a:r>
            <a:r>
              <a:rPr lang="hu-HU" dirty="0"/>
              <a:t>Lóugrás” megfejtés (15 pont)</a:t>
            </a:r>
          </a:p>
          <a:p>
            <a:pPr lvl="0">
              <a:buNone/>
            </a:pPr>
            <a:r>
              <a:rPr lang="hu-HU" dirty="0"/>
              <a:t>„Ki vagyok? megfejtés (15 pont)</a:t>
            </a:r>
          </a:p>
          <a:p>
            <a:endParaRPr lang="hu-H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Keresztrejtvény</a:t>
            </a:r>
            <a:endParaRPr lang="hu-HU" dirty="0"/>
          </a:p>
        </p:txBody>
      </p:sp>
      <p:pic>
        <p:nvPicPr>
          <p:cNvPr id="4" name="Tartalom helye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888965"/>
            <a:ext cx="8229600" cy="3948433"/>
          </a:xfrm>
          <a:prstGeom prst="rect">
            <a:avLst/>
          </a:prstGeom>
          <a:noFill/>
          <a:ln>
            <a:noFill/>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keresztrejtvény megoldása</a:t>
            </a:r>
            <a:endParaRPr lang="hu-HU" dirty="0"/>
          </a:p>
        </p:txBody>
      </p:sp>
      <p:pic>
        <p:nvPicPr>
          <p:cNvPr id="4" name="Tartalom helye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46957" y="1600200"/>
            <a:ext cx="8050085" cy="4525963"/>
          </a:xfrm>
          <a:prstGeom prst="rect">
            <a:avLst/>
          </a:prstGeom>
          <a:noFill/>
          <a:ln>
            <a:noFill/>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b="1" dirty="0" smtClean="0"/>
              <a:t>Ismertető: Ki volt </a:t>
            </a:r>
            <a:r>
              <a:rPr lang="hu-HU" b="1" dirty="0" err="1" smtClean="0"/>
              <a:t>Győry</a:t>
            </a:r>
            <a:r>
              <a:rPr lang="hu-HU" b="1" dirty="0" smtClean="0"/>
              <a:t> Sándor?</a:t>
            </a:r>
            <a:r>
              <a:rPr lang="hu-HU" dirty="0" smtClean="0"/>
              <a:t/>
            </a:r>
            <a:br>
              <a:rPr lang="hu-HU" dirty="0" smtClean="0"/>
            </a:br>
            <a:endParaRPr lang="hu-HU" dirty="0"/>
          </a:p>
        </p:txBody>
      </p:sp>
      <p:sp>
        <p:nvSpPr>
          <p:cNvPr id="3" name="Tartalom helye 2"/>
          <p:cNvSpPr>
            <a:spLocks noGrp="1"/>
          </p:cNvSpPr>
          <p:nvPr>
            <p:ph idx="1"/>
          </p:nvPr>
        </p:nvSpPr>
        <p:spPr/>
        <p:txBody>
          <a:bodyPr>
            <a:normAutofit fontScale="32500" lnSpcReduction="20000"/>
          </a:bodyPr>
          <a:lstStyle/>
          <a:p>
            <a:pPr>
              <a:buNone/>
            </a:pPr>
            <a:r>
              <a:rPr lang="hu-HU" b="1" dirty="0" smtClean="0"/>
              <a:t>mérnök</a:t>
            </a:r>
            <a:r>
              <a:rPr lang="hu-HU" b="1" dirty="0"/>
              <a:t>, matematikus</a:t>
            </a:r>
            <a:endParaRPr lang="hu-HU" dirty="0"/>
          </a:p>
          <a:p>
            <a:pPr>
              <a:buNone/>
            </a:pPr>
            <a:r>
              <a:rPr lang="hu-HU" dirty="0"/>
              <a:t> </a:t>
            </a:r>
          </a:p>
          <a:p>
            <a:pPr>
              <a:buNone/>
            </a:pPr>
            <a:r>
              <a:rPr lang="hu-HU" b="1" dirty="0"/>
              <a:t>Született: 1795. április 15. Tarján, Komárom vármegye </a:t>
            </a:r>
            <a:br>
              <a:rPr lang="hu-HU" b="1" dirty="0"/>
            </a:br>
            <a:r>
              <a:rPr lang="hu-HU" b="1" dirty="0"/>
              <a:t>Meghalt: 1870. március 9. Pest </a:t>
            </a:r>
            <a:br>
              <a:rPr lang="hu-HU" b="1" dirty="0"/>
            </a:br>
            <a:r>
              <a:rPr lang="hu-HU" b="1" dirty="0"/>
              <a:t>Temetés: 1870. március 11. Pest </a:t>
            </a:r>
            <a:br>
              <a:rPr lang="hu-HU" b="1" dirty="0"/>
            </a:br>
            <a:r>
              <a:rPr lang="hu-HU" b="1" dirty="0"/>
              <a:t>Temetési hely: Kerepesi út </a:t>
            </a:r>
            <a:endParaRPr lang="hu-HU" dirty="0"/>
          </a:p>
          <a:p>
            <a:pPr>
              <a:buNone/>
            </a:pPr>
            <a:r>
              <a:rPr lang="hu-HU" b="1" dirty="0"/>
              <a:t>Család</a:t>
            </a:r>
            <a:endParaRPr lang="hu-HU" dirty="0"/>
          </a:p>
          <a:p>
            <a:r>
              <a:rPr lang="hu-HU" dirty="0" err="1"/>
              <a:t>Sz</a:t>
            </a:r>
            <a:r>
              <a:rPr lang="hu-HU" dirty="0"/>
              <a:t>: </a:t>
            </a:r>
            <a:r>
              <a:rPr lang="hu-HU" dirty="0" err="1"/>
              <a:t>Győry</a:t>
            </a:r>
            <a:r>
              <a:rPr lang="hu-HU" dirty="0"/>
              <a:t> Imre református lelkész, az </a:t>
            </a:r>
            <a:r>
              <a:rPr lang="hu-HU" dirty="0" err="1"/>
              <a:t>alcsúti</a:t>
            </a:r>
            <a:r>
              <a:rPr lang="hu-HU" dirty="0"/>
              <a:t> gyülekezet vezetője, Nagy Julianna. F: </a:t>
            </a:r>
            <a:r>
              <a:rPr lang="hu-HU" dirty="0" err="1"/>
              <a:t>Köck</a:t>
            </a:r>
            <a:r>
              <a:rPr lang="hu-HU" dirty="0"/>
              <a:t> Erzsébet. Leánya: </a:t>
            </a:r>
            <a:r>
              <a:rPr lang="hu-HU" dirty="0" err="1"/>
              <a:t>Győry</a:t>
            </a:r>
            <a:r>
              <a:rPr lang="hu-HU" dirty="0"/>
              <a:t> Anna; fia: </a:t>
            </a:r>
            <a:r>
              <a:rPr lang="hu-HU" dirty="0" err="1"/>
              <a:t>Győry</a:t>
            </a:r>
            <a:r>
              <a:rPr lang="hu-HU" dirty="0"/>
              <a:t> Sándor és </a:t>
            </a:r>
            <a:r>
              <a:rPr lang="hu-HU" dirty="0" err="1"/>
              <a:t>Győry</a:t>
            </a:r>
            <a:r>
              <a:rPr lang="hu-HU" dirty="0"/>
              <a:t> Lajos.</a:t>
            </a:r>
          </a:p>
          <a:p>
            <a:pPr>
              <a:buNone/>
            </a:pPr>
            <a:r>
              <a:rPr lang="hu-HU" b="1" dirty="0"/>
              <a:t>Iskola</a:t>
            </a:r>
            <a:endParaRPr lang="hu-HU" dirty="0"/>
          </a:p>
          <a:p>
            <a:r>
              <a:rPr lang="hu-HU" dirty="0"/>
              <a:t>Gyermekéveit Tarjánban töltötte, majd családja Révalmásra költözött. Felsőbb iskoláit Pozsonyban, Nagykőrösön és Debrecenben végezte, a pesti </a:t>
            </a:r>
            <a:r>
              <a:rPr lang="hu-HU" dirty="0" err="1" smtClean="0"/>
              <a:t>Institutum</a:t>
            </a:r>
            <a:r>
              <a:rPr lang="hu-HU" dirty="0" smtClean="0"/>
              <a:t> </a:t>
            </a:r>
            <a:r>
              <a:rPr lang="hu-HU" dirty="0" err="1" smtClean="0"/>
              <a:t>Geometricumban</a:t>
            </a:r>
            <a:r>
              <a:rPr lang="hu-HU" dirty="0" smtClean="0"/>
              <a:t> </a:t>
            </a:r>
            <a:r>
              <a:rPr lang="hu-HU" dirty="0"/>
              <a:t>(= Mérnöki Intézetben) tanult (1821), majd a pesti egyetemen mérnöki okl. szerzett (1825). Az MTA tagja (1832. márc. 9.; r.: 1832. szept. 1.).</a:t>
            </a:r>
          </a:p>
          <a:p>
            <a:pPr>
              <a:buNone/>
            </a:pPr>
            <a:r>
              <a:rPr lang="hu-HU" b="1" dirty="0"/>
              <a:t>Életút</a:t>
            </a:r>
            <a:endParaRPr lang="hu-HU" dirty="0"/>
          </a:p>
          <a:p>
            <a:r>
              <a:rPr lang="hu-HU" dirty="0"/>
              <a:t>A </a:t>
            </a:r>
            <a:r>
              <a:rPr lang="hu-HU" b="1" dirty="0"/>
              <a:t>Huszár Mátyás</a:t>
            </a:r>
            <a:r>
              <a:rPr lang="hu-HU" dirty="0"/>
              <a:t> vezette Duna-felmérés munkatársa, majd az építészeti igazgatóság vezetője (1820-as évek–1832). Állásáról lemondott, s kizárólag tudományos munkásságának élt. </a:t>
            </a:r>
            <a:br>
              <a:rPr lang="hu-HU" dirty="0"/>
            </a:br>
            <a:r>
              <a:rPr lang="hu-HU" dirty="0"/>
              <a:t/>
            </a:r>
            <a:br>
              <a:rPr lang="hu-HU" dirty="0"/>
            </a:br>
            <a:r>
              <a:rPr lang="hu-HU" dirty="0"/>
              <a:t>Tudományos pályafutásának kezdetén folyószabályozási kérdésekkel és egyéb vízi közlekedési problémákkal foglalkozott, </a:t>
            </a:r>
            <a:r>
              <a:rPr lang="hu-HU" b="1" dirty="0"/>
              <a:t>elsők között írt egy Buda és Pest között megépítendő híd szükségességéről (A Buda és Pest közt építendő állandó hídról, 1832). Később </a:t>
            </a:r>
            <a:r>
              <a:rPr lang="hu-HU" b="1" dirty="0" smtClean="0"/>
              <a:t>érdeklődése </a:t>
            </a:r>
            <a:r>
              <a:rPr lang="hu-HU" b="1" dirty="0"/>
              <a:t>a műszaki tudományok és a matematika szinte minden területére kiterjedt, de közgazdasági, pedagógiai és zeneelméleti dolgozatokat is írt. Jelentős szerepet vállalt a magyar matematikai szaknyelv kialakításában, az ő nyelvi leleménye volt – többek között – a </a:t>
            </a:r>
            <a:r>
              <a:rPr lang="hu-HU" b="1" i="1" dirty="0"/>
              <a:t>függvény</a:t>
            </a:r>
            <a:r>
              <a:rPr lang="hu-HU" b="1" dirty="0"/>
              <a:t>, a </a:t>
            </a:r>
            <a:r>
              <a:rPr lang="hu-HU" b="1" i="1" dirty="0"/>
              <a:t>kitevő</a:t>
            </a:r>
            <a:r>
              <a:rPr lang="hu-HU" b="1" dirty="0"/>
              <a:t>, a </a:t>
            </a:r>
            <a:r>
              <a:rPr lang="hu-HU" b="1" i="1" dirty="0"/>
              <a:t>szorzat</a:t>
            </a:r>
            <a:r>
              <a:rPr lang="hu-HU" b="1" dirty="0"/>
              <a:t> és az </a:t>
            </a:r>
            <a:r>
              <a:rPr lang="hu-HU" b="1" i="1" dirty="0"/>
              <a:t>arány</a:t>
            </a:r>
            <a:r>
              <a:rPr lang="hu-HU" b="1" dirty="0"/>
              <a:t> szavunk. </a:t>
            </a:r>
            <a:endParaRPr lang="hu-HU" b="1" dirty="0" smtClean="0"/>
          </a:p>
          <a:p>
            <a:pPr>
              <a:buNone/>
            </a:pPr>
            <a:endParaRPr lang="hu-HU" b="1" dirty="0" smtClean="0"/>
          </a:p>
          <a:p>
            <a:r>
              <a:rPr lang="hu-HU" dirty="0" err="1"/>
              <a:t>Győry</a:t>
            </a:r>
            <a:r>
              <a:rPr lang="hu-HU" dirty="0"/>
              <a:t> Sándor valószínűleg azért mondott le addigi állásáról, hogy elsősorban az első állandó, Budát Pesttel összekötő híd megvalósításával és a </a:t>
            </a:r>
            <a:r>
              <a:rPr lang="hu-HU" b="1" dirty="0"/>
              <a:t>Duna szabályozásá</a:t>
            </a:r>
            <a:r>
              <a:rPr lang="hu-HU" dirty="0"/>
              <a:t>val foglalkozhasson. </a:t>
            </a:r>
            <a:r>
              <a:rPr lang="hu-HU" dirty="0" err="1"/>
              <a:t>Győry</a:t>
            </a:r>
            <a:r>
              <a:rPr lang="hu-HU" dirty="0"/>
              <a:t> elképzelése szerint ugyanis egy állandó hidat csakis a Duna „előleges szabályozása” után lehet megépíteni: kiindulópontja az volt, hogy a Margitsziget déli csúcsától a gellérthegyi szűkületig </a:t>
            </a:r>
            <a:r>
              <a:rPr lang="hu-HU" b="1" dirty="0"/>
              <a:t>a Dunát 150 ölre kell összeszűkíteni és a folyam vizét a </a:t>
            </a:r>
            <a:r>
              <a:rPr lang="hu-HU" b="1" dirty="0" err="1"/>
              <a:t>promontori</a:t>
            </a:r>
            <a:r>
              <a:rPr lang="hu-HU" b="1" dirty="0"/>
              <a:t> ágba kell szorítani. Mivel így a part a pesti oldalon lényegesen bővülne, a kialakult új területeket felparcelláznák és eladnák, s ennek árából finanszíroznák az első állandó </a:t>
            </a:r>
            <a:r>
              <a:rPr lang="hu-HU" b="1" dirty="0" err="1"/>
              <a:t>buda</a:t>
            </a:r>
            <a:r>
              <a:rPr lang="hu-HU" b="1" dirty="0"/>
              <a:t>–pesti hidat. A kő- és a fahíd helyett lánchíd építését javasolta, a híd helyének pedig a pesti </a:t>
            </a:r>
            <a:r>
              <a:rPr lang="hu-HU" b="1" dirty="0" err="1"/>
              <a:t>Deron-ház</a:t>
            </a:r>
            <a:r>
              <a:rPr lang="hu-HU" b="1" dirty="0"/>
              <a:t> felett a budai városkút irányát javasolta. Mintául három hidat ajánlott, köztük megemlítette Thomas Clark angol mérnök </a:t>
            </a:r>
            <a:r>
              <a:rPr lang="hu-HU" b="1" dirty="0" err="1"/>
              <a:t>hammersmithi</a:t>
            </a:r>
            <a:r>
              <a:rPr lang="hu-HU" b="1" dirty="0"/>
              <a:t> hídját is. Gr. Széchenyi István </a:t>
            </a:r>
            <a:r>
              <a:rPr lang="hu-HU" b="1" dirty="0" err="1"/>
              <a:t>Győry</a:t>
            </a:r>
            <a:r>
              <a:rPr lang="hu-HU" b="1" dirty="0"/>
              <a:t> </a:t>
            </a:r>
            <a:r>
              <a:rPr lang="hu-HU" b="1" i="1" dirty="0"/>
              <a:t>elképzeléseinek hatására döntött egy lánchíd felépítése mellett</a:t>
            </a:r>
            <a:r>
              <a:rPr lang="hu-HU" b="1" dirty="0"/>
              <a:t>, jóllehet </a:t>
            </a:r>
            <a:r>
              <a:rPr lang="hu-HU" b="1" dirty="0" err="1"/>
              <a:t>Győrynek</a:t>
            </a:r>
            <a:r>
              <a:rPr lang="hu-HU" b="1" dirty="0"/>
              <a:t> a Duna szabályozásával (= „regulázásával”) kapcsolatos terveit nem fogadta el</a:t>
            </a:r>
            <a:r>
              <a:rPr lang="hu-HU" b="1" dirty="0" smtClean="0"/>
              <a:t>.</a:t>
            </a:r>
          </a:p>
          <a:p>
            <a:pPr>
              <a:buNone/>
            </a:pPr>
            <a:endParaRPr lang="hu-HU" b="1" dirty="0"/>
          </a:p>
          <a:p>
            <a:r>
              <a:rPr lang="hu-HU" b="1" dirty="0" smtClean="0"/>
              <a:t>Arany János kézírása  az Akadémián </a:t>
            </a:r>
            <a:r>
              <a:rPr lang="hu-HU" b="1" dirty="0" err="1" smtClean="0"/>
              <a:t>Győry</a:t>
            </a:r>
            <a:r>
              <a:rPr lang="hu-HU" b="1" dirty="0" smtClean="0"/>
              <a:t> Sándor </a:t>
            </a:r>
            <a:r>
              <a:rPr lang="hu-HU" b="1" dirty="0" err="1" smtClean="0"/>
              <a:t>halálhírekapcsán</a:t>
            </a:r>
            <a:r>
              <a:rPr lang="hu-HU" b="1" dirty="0" smtClean="0"/>
              <a:t> </a:t>
            </a:r>
            <a:endParaRPr lang="hu-H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13. feladat</a:t>
            </a:r>
            <a:endParaRPr lang="hu-HU" dirty="0"/>
          </a:p>
        </p:txBody>
      </p:sp>
      <p:sp>
        <p:nvSpPr>
          <p:cNvPr id="3" name="Tartalom helye 2"/>
          <p:cNvSpPr>
            <a:spLocks noGrp="1"/>
          </p:cNvSpPr>
          <p:nvPr>
            <p:ph idx="1"/>
          </p:nvPr>
        </p:nvSpPr>
        <p:spPr/>
        <p:txBody>
          <a:bodyPr/>
          <a:lstStyle/>
          <a:p>
            <a:pPr>
              <a:buNone/>
            </a:pPr>
            <a:r>
              <a:rPr lang="hu-HU" b="1" dirty="0"/>
              <a:t>Történelmi - irodalmi </a:t>
            </a:r>
            <a:r>
              <a:rPr lang="hu-HU" b="1" dirty="0" smtClean="0"/>
              <a:t>kvíz</a:t>
            </a:r>
          </a:p>
          <a:p>
            <a:r>
              <a:rPr lang="hu-HU" dirty="0" smtClean="0"/>
              <a:t>20 pont</a:t>
            </a:r>
          </a:p>
          <a:p>
            <a:r>
              <a:rPr lang="hu-HU" dirty="0" smtClean="0"/>
              <a:t>10 perc</a:t>
            </a:r>
          </a:p>
        </p:txBody>
      </p:sp>
      <p:pic>
        <p:nvPicPr>
          <p:cNvPr id="5" name="Kép 4" descr="ora.jpg"/>
          <p:cNvPicPr>
            <a:picLocks noChangeAspect="1"/>
          </p:cNvPicPr>
          <p:nvPr/>
        </p:nvPicPr>
        <p:blipFill>
          <a:blip r:embed="rId2" cstate="print"/>
          <a:stretch>
            <a:fillRect/>
          </a:stretch>
        </p:blipFill>
        <p:spPr>
          <a:xfrm>
            <a:off x="0" y="2643182"/>
            <a:ext cx="904857" cy="857232"/>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Kvíz kérdések</a:t>
            </a:r>
            <a:endParaRPr lang="hu-HU" dirty="0"/>
          </a:p>
        </p:txBody>
      </p:sp>
      <p:sp>
        <p:nvSpPr>
          <p:cNvPr id="3" name="Tartalom helye 2"/>
          <p:cNvSpPr>
            <a:spLocks noGrp="1"/>
          </p:cNvSpPr>
          <p:nvPr>
            <p:ph idx="1"/>
          </p:nvPr>
        </p:nvSpPr>
        <p:spPr/>
        <p:txBody>
          <a:bodyPr>
            <a:normAutofit fontScale="40000" lnSpcReduction="20000"/>
          </a:bodyPr>
          <a:lstStyle/>
          <a:p>
            <a:pPr marL="514350" lvl="0" indent="-514350">
              <a:buFont typeface="+mj-lt"/>
              <a:buAutoNum type="arabicPeriod"/>
            </a:pPr>
            <a:r>
              <a:rPr lang="hu-HU" dirty="0"/>
              <a:t>Melyik időszakot nevezzük reformkornak?</a:t>
            </a:r>
          </a:p>
          <a:p>
            <a:pPr marL="514350" lvl="0" indent="-514350">
              <a:buFont typeface="+mj-lt"/>
              <a:buAutoNum type="arabicPeriod"/>
            </a:pPr>
            <a:r>
              <a:rPr lang="hu-HU" dirty="0"/>
              <a:t>Mi a reform?</a:t>
            </a:r>
          </a:p>
          <a:p>
            <a:pPr marL="514350" lvl="0" indent="-514350">
              <a:buFont typeface="+mj-lt"/>
              <a:buAutoNum type="arabicPeriod"/>
            </a:pPr>
            <a:r>
              <a:rPr lang="hu-HU" dirty="0"/>
              <a:t>Hol volt a </a:t>
            </a:r>
            <a:r>
              <a:rPr lang="hu-HU" dirty="0" smtClean="0"/>
              <a:t>reform eszmék </a:t>
            </a:r>
            <a:r>
              <a:rPr lang="hu-HU" dirty="0"/>
              <a:t>fő fóruma?</a:t>
            </a:r>
          </a:p>
          <a:p>
            <a:pPr marL="514350" lvl="0" indent="-514350">
              <a:buFont typeface="+mj-lt"/>
              <a:buAutoNum type="arabicPeriod"/>
            </a:pPr>
            <a:r>
              <a:rPr lang="hu-HU" dirty="0"/>
              <a:t>A pozsonyi országgyűlésen milyen két tábor volt a reformkorban?</a:t>
            </a:r>
          </a:p>
          <a:p>
            <a:pPr marL="514350" lvl="0" indent="-514350">
              <a:buFont typeface="+mj-lt"/>
              <a:buAutoNum type="arabicPeriod"/>
            </a:pPr>
            <a:r>
              <a:rPr lang="hu-HU" dirty="0"/>
              <a:t>Ki volt az </a:t>
            </a:r>
            <a:r>
              <a:rPr lang="hu-HU" dirty="0" smtClean="0"/>
              <a:t>„árvízi hajós”?</a:t>
            </a:r>
            <a:endParaRPr lang="hu-HU" dirty="0"/>
          </a:p>
          <a:p>
            <a:pPr marL="514350" lvl="0" indent="-514350">
              <a:buFont typeface="+mj-lt"/>
              <a:buAutoNum type="arabicPeriod"/>
            </a:pPr>
            <a:r>
              <a:rPr lang="hu-HU" dirty="0"/>
              <a:t>Ki kapta kortársaitól a „haza bölcse” elnevezést?</a:t>
            </a:r>
          </a:p>
          <a:p>
            <a:pPr marL="514350" lvl="0" indent="-514350">
              <a:buFont typeface="+mj-lt"/>
              <a:buAutoNum type="arabicPeriod"/>
            </a:pPr>
            <a:r>
              <a:rPr lang="hu-HU" dirty="0"/>
              <a:t>Kit neveztek a „legnagyobb </a:t>
            </a:r>
            <a:r>
              <a:rPr lang="hu-HU" dirty="0" smtClean="0"/>
              <a:t>magyarnak”?</a:t>
            </a:r>
            <a:endParaRPr lang="hu-HU" dirty="0"/>
          </a:p>
          <a:p>
            <a:pPr marL="514350" lvl="0" indent="-514350">
              <a:buFont typeface="+mj-lt"/>
              <a:buAutoNum type="arabicPeriod"/>
            </a:pPr>
            <a:r>
              <a:rPr lang="hu-HU" dirty="0"/>
              <a:t>Miért nem volt ott Széchenyi a Lánchíd felavatásánál?</a:t>
            </a:r>
          </a:p>
          <a:p>
            <a:pPr marL="514350" lvl="0" indent="-514350">
              <a:buFont typeface="+mj-lt"/>
              <a:buAutoNum type="arabicPeriod"/>
            </a:pPr>
            <a:r>
              <a:rPr lang="hu-HU" dirty="0"/>
              <a:t>Milyen szellemi mozgalom előzte meg a reformkort?</a:t>
            </a:r>
          </a:p>
          <a:p>
            <a:pPr marL="514350" lvl="0" indent="-514350">
              <a:buFont typeface="+mj-lt"/>
              <a:buAutoNum type="arabicPeriod"/>
            </a:pPr>
            <a:r>
              <a:rPr lang="hu-HU" dirty="0"/>
              <a:t>Ki volt a nyelvújítás élharcosa?</a:t>
            </a:r>
          </a:p>
          <a:p>
            <a:pPr marL="514350" lvl="0" indent="-514350">
              <a:buFont typeface="+mj-lt"/>
              <a:buAutoNum type="arabicPeriod"/>
            </a:pPr>
            <a:r>
              <a:rPr lang="hu-HU" dirty="0"/>
              <a:t>Ki mondta: „Ipar nélkül a nemzet félkarú óriás”?</a:t>
            </a:r>
          </a:p>
          <a:p>
            <a:pPr marL="514350" lvl="0" indent="-514350">
              <a:buFont typeface="+mj-lt"/>
              <a:buAutoNum type="arabicPeriod"/>
            </a:pPr>
            <a:r>
              <a:rPr lang="hu-HU" dirty="0"/>
              <a:t>Kihez írta Kölcsey a Parainézisét?</a:t>
            </a:r>
          </a:p>
          <a:p>
            <a:pPr marL="514350" lvl="0" indent="-514350">
              <a:buFont typeface="+mj-lt"/>
              <a:buAutoNum type="arabicPeriod"/>
            </a:pPr>
            <a:r>
              <a:rPr lang="hu-HU" dirty="0"/>
              <a:t>Mikor van a </a:t>
            </a:r>
            <a:r>
              <a:rPr lang="hu-HU" dirty="0" smtClean="0"/>
              <a:t>magyar </a:t>
            </a:r>
            <a:r>
              <a:rPr lang="hu-HU" dirty="0"/>
              <a:t>kultúra napja?</a:t>
            </a:r>
          </a:p>
          <a:p>
            <a:pPr marL="514350" lvl="0" indent="-514350">
              <a:buFont typeface="+mj-lt"/>
              <a:buAutoNum type="arabicPeriod"/>
            </a:pPr>
            <a:r>
              <a:rPr lang="hu-HU" dirty="0"/>
              <a:t>Melyik drámának volt jelentős politikai hatása 1848. március 15-én?</a:t>
            </a:r>
          </a:p>
          <a:p>
            <a:pPr marL="514350" lvl="0" indent="-514350">
              <a:buFont typeface="+mj-lt"/>
              <a:buAutoNum type="arabicPeriod"/>
            </a:pPr>
            <a:r>
              <a:rPr lang="hu-HU" dirty="0"/>
              <a:t>Melyik írónk romantikus kapcsolata kezdődik e színházi élmény kapcsán?</a:t>
            </a:r>
          </a:p>
          <a:p>
            <a:pPr marL="514350" lvl="0" indent="-514350">
              <a:buFont typeface="+mj-lt"/>
              <a:buAutoNum type="arabicPeriod"/>
            </a:pPr>
            <a:r>
              <a:rPr lang="hu-HU" dirty="0"/>
              <a:t>Kik a nép-nemzeti költők?</a:t>
            </a:r>
          </a:p>
          <a:p>
            <a:pPr marL="514350" lvl="0" indent="-514350">
              <a:buFont typeface="+mj-lt"/>
              <a:buAutoNum type="arabicPeriod"/>
            </a:pPr>
            <a:r>
              <a:rPr lang="hu-HU" dirty="0"/>
              <a:t>Milyen irodalmi társaságot hozott létre Vörösmarty?</a:t>
            </a:r>
          </a:p>
          <a:p>
            <a:pPr marL="514350" lvl="0" indent="-514350">
              <a:buFont typeface="+mj-lt"/>
              <a:buAutoNum type="arabicPeriod"/>
            </a:pPr>
            <a:r>
              <a:rPr lang="hu-HU" dirty="0"/>
              <a:t>Ki a vezércikk hazai megteremtője?</a:t>
            </a:r>
          </a:p>
          <a:p>
            <a:pPr marL="514350" lvl="0" indent="-514350">
              <a:buFont typeface="+mj-lt"/>
              <a:buAutoNum type="arabicPeriod"/>
            </a:pPr>
            <a:r>
              <a:rPr lang="hu-HU" dirty="0"/>
              <a:t>Ki volt Petőfi felesége?</a:t>
            </a:r>
          </a:p>
          <a:p>
            <a:pPr marL="514350" lvl="0" indent="-514350">
              <a:buFont typeface="+mj-lt"/>
              <a:buAutoNum type="arabicPeriod"/>
            </a:pPr>
            <a:r>
              <a:rPr lang="hu-HU" dirty="0"/>
              <a:t>Melyik versnek köszönheti házasságát?</a:t>
            </a:r>
          </a:p>
          <a:p>
            <a:endParaRPr lang="hu-H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Eredmény</a:t>
            </a:r>
            <a:endParaRPr lang="hu-HU" dirty="0"/>
          </a:p>
        </p:txBody>
      </p:sp>
      <p:sp>
        <p:nvSpPr>
          <p:cNvPr id="3" name="Tartalom helye 2"/>
          <p:cNvSpPr>
            <a:spLocks noGrp="1"/>
          </p:cNvSpPr>
          <p:nvPr>
            <p:ph idx="1"/>
          </p:nvPr>
        </p:nvSpPr>
        <p:spPr/>
        <p:txBody>
          <a:bodyPr>
            <a:normAutofit fontScale="92500" lnSpcReduction="20000"/>
          </a:bodyPr>
          <a:lstStyle/>
          <a:p>
            <a:pPr>
              <a:buNone/>
            </a:pPr>
            <a:r>
              <a:rPr lang="hu-HU" dirty="0" err="1" smtClean="0">
                <a:hlinkClick r:id="rId2" action="ppaction://hlinkfile"/>
              </a:rPr>
              <a:t>eredmények.xlsx</a:t>
            </a:r>
            <a:endParaRPr lang="hu-HU" dirty="0" smtClean="0"/>
          </a:p>
          <a:p>
            <a:pPr>
              <a:buNone/>
            </a:pPr>
            <a:r>
              <a:rPr lang="hu-HU" dirty="0" smtClean="0"/>
              <a:t>Jutalmak:</a:t>
            </a:r>
          </a:p>
          <a:p>
            <a:r>
              <a:rPr lang="hu-HU" b="1" dirty="0" smtClean="0"/>
              <a:t>1. hely</a:t>
            </a:r>
            <a:r>
              <a:rPr lang="hu-HU" dirty="0" smtClean="0"/>
              <a:t>: </a:t>
            </a:r>
            <a:r>
              <a:rPr lang="hu-HU" dirty="0" err="1" smtClean="0"/>
              <a:t>ebook</a:t>
            </a:r>
            <a:r>
              <a:rPr lang="hu-HU" dirty="0" smtClean="0"/>
              <a:t> olvasó + színházjegy (Sztárcsinálók)+ táblajáték</a:t>
            </a:r>
          </a:p>
          <a:p>
            <a:r>
              <a:rPr lang="hu-HU" b="1" dirty="0" smtClean="0"/>
              <a:t>2. hely: </a:t>
            </a:r>
            <a:r>
              <a:rPr lang="hu-HU" dirty="0" smtClean="0"/>
              <a:t>7000 Ft értékű könyvjutalom (Marton Éva: Képes magyar történelem) + 4 db Big Band koncertjegy (Tatabányai Tavaszi Fesztivál)</a:t>
            </a:r>
          </a:p>
          <a:p>
            <a:r>
              <a:rPr lang="hu-HU" b="1" dirty="0" smtClean="0"/>
              <a:t>3. hely: </a:t>
            </a:r>
            <a:r>
              <a:rPr lang="hu-HU" dirty="0" smtClean="0"/>
              <a:t>3400 Ft értékű könyvjutalom (Hermann Róbert: Reformkor, forradalom, szabadságharc)  + 4 db balett-előadás jegy (Tatabányai Tavaszi Fesztivál)</a:t>
            </a:r>
          </a:p>
          <a:p>
            <a:endParaRPr lang="hu-HU" dirty="0" smtClean="0"/>
          </a:p>
          <a:p>
            <a:endParaRPr lang="hu-H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Minden további versenyző </a:t>
            </a:r>
            <a:br>
              <a:rPr lang="hu-HU" dirty="0" smtClean="0"/>
            </a:br>
            <a:r>
              <a:rPr lang="hu-HU" dirty="0" smtClean="0"/>
              <a:t>és felkészítő tanáraik jutalma</a:t>
            </a:r>
            <a:endParaRPr lang="hu-HU" dirty="0"/>
          </a:p>
        </p:txBody>
      </p:sp>
      <p:sp>
        <p:nvSpPr>
          <p:cNvPr id="3" name="Tartalom helye 2"/>
          <p:cNvSpPr>
            <a:spLocks noGrp="1"/>
          </p:cNvSpPr>
          <p:nvPr>
            <p:ph idx="1"/>
          </p:nvPr>
        </p:nvSpPr>
        <p:spPr/>
        <p:txBody>
          <a:bodyPr>
            <a:normAutofit fontScale="70000" lnSpcReduction="20000"/>
          </a:bodyPr>
          <a:lstStyle/>
          <a:p>
            <a:r>
              <a:rPr lang="hu-HU" dirty="0" smtClean="0"/>
              <a:t>Könyvjutalom 2500 Ft értékben: </a:t>
            </a:r>
          </a:p>
          <a:p>
            <a:pPr>
              <a:buNone/>
            </a:pPr>
            <a:r>
              <a:rPr lang="hu-HU" dirty="0" smtClean="0"/>
              <a:t>Március </a:t>
            </a:r>
            <a:r>
              <a:rPr lang="hu-HU" dirty="0"/>
              <a:t>15</a:t>
            </a:r>
            <a:r>
              <a:rPr lang="hu-HU" dirty="0" smtClean="0"/>
              <a:t>.</a:t>
            </a:r>
          </a:p>
          <a:p>
            <a:pPr>
              <a:buNone/>
            </a:pPr>
            <a:endParaRPr lang="hu-HU" dirty="0"/>
          </a:p>
          <a:p>
            <a:pPr>
              <a:buNone/>
            </a:pPr>
            <a:r>
              <a:rPr lang="hu-HU" dirty="0" smtClean="0"/>
              <a:t>Gratulálunk és köszönjük a részvételeteket!</a:t>
            </a:r>
          </a:p>
          <a:p>
            <a:pPr>
              <a:buNone/>
            </a:pPr>
            <a:endParaRPr lang="hu-HU" dirty="0" smtClean="0"/>
          </a:p>
          <a:p>
            <a:pPr>
              <a:buNone/>
            </a:pPr>
            <a:r>
              <a:rPr lang="hu-HU" dirty="0" smtClean="0"/>
              <a:t>Kölcsey szavaival kívánok Nektek további szép sikereket a pályátokon: </a:t>
            </a:r>
          </a:p>
          <a:p>
            <a:pPr>
              <a:buNone/>
            </a:pPr>
            <a:endParaRPr lang="hu-HU" dirty="0" smtClean="0"/>
          </a:p>
          <a:p>
            <a:pPr>
              <a:buNone/>
            </a:pPr>
            <a:r>
              <a:rPr lang="hu-HU" i="1" dirty="0" smtClean="0"/>
              <a:t>„Fontold </a:t>
            </a:r>
            <a:r>
              <a:rPr lang="hu-HU" i="1" dirty="0"/>
              <a:t>meg jól, mit kezdesz; válaszd meg az eszközöket okosságod szerint; munkálj fáradhatatlanul; s ha mindent, amit erőd s körülményed enged, megtettél: nem vádolhatod magadat, bár a kimenetel óhajtásodnak meg nem felel is</a:t>
            </a:r>
            <a:r>
              <a:rPr lang="hu-HU" i="1" dirty="0" smtClean="0"/>
              <a:t>.”</a:t>
            </a:r>
          </a:p>
          <a:p>
            <a:pPr>
              <a:buNone/>
            </a:pPr>
            <a:r>
              <a:rPr lang="hu-HU" i="1" dirty="0" smtClean="0"/>
              <a:t>„Messze </a:t>
            </a:r>
            <a:r>
              <a:rPr lang="hu-HU" i="1" dirty="0"/>
              <a:t>jövendővel komolyan vess </a:t>
            </a:r>
            <a:r>
              <a:rPr lang="hu-HU" i="1" dirty="0" err="1"/>
              <a:t>öszve</a:t>
            </a:r>
            <a:r>
              <a:rPr lang="hu-HU" i="1" dirty="0"/>
              <a:t> jelenkort;</a:t>
            </a:r>
            <a:r>
              <a:rPr lang="hu-HU" i="1" dirty="0" smtClean="0"/>
              <a:t/>
            </a:r>
            <a:br>
              <a:rPr lang="hu-HU" i="1" dirty="0" smtClean="0"/>
            </a:br>
            <a:r>
              <a:rPr lang="hu-HU" i="1" dirty="0"/>
              <a:t>Hass, alkoss, gyarapíts: s a haza fényre </a:t>
            </a:r>
            <a:r>
              <a:rPr lang="hu-HU" i="1" dirty="0" err="1"/>
              <a:t>derűl</a:t>
            </a:r>
            <a:r>
              <a:rPr lang="hu-HU" i="1" dirty="0" smtClean="0"/>
              <a:t>!”</a:t>
            </a:r>
            <a:endParaRPr lang="hu-HU"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smtClean="0"/>
              <a:t>További előzetes feladatok</a:t>
            </a:r>
            <a:endParaRPr lang="hu-HU" dirty="0"/>
          </a:p>
        </p:txBody>
      </p:sp>
      <p:sp>
        <p:nvSpPr>
          <p:cNvPr id="3" name="Tartalom helye 2"/>
          <p:cNvSpPr>
            <a:spLocks noGrp="1"/>
          </p:cNvSpPr>
          <p:nvPr>
            <p:ph idx="1"/>
          </p:nvPr>
        </p:nvSpPr>
        <p:spPr/>
        <p:txBody>
          <a:bodyPr>
            <a:normAutofit fontScale="85000" lnSpcReduction="20000"/>
          </a:bodyPr>
          <a:lstStyle/>
          <a:p>
            <a:pPr>
              <a:buNone/>
            </a:pPr>
            <a:r>
              <a:rPr lang="hu-HU" dirty="0" smtClean="0"/>
              <a:t>melyeket </a:t>
            </a:r>
            <a:r>
              <a:rPr lang="hu-HU" dirty="0"/>
              <a:t>csak a </a:t>
            </a:r>
            <a:r>
              <a:rPr lang="hu-HU" dirty="0" smtClean="0"/>
              <a:t>döntőn </a:t>
            </a:r>
            <a:r>
              <a:rPr lang="hu-HU" dirty="0"/>
              <a:t>kell a csapatoknak bemutatniuk és ott </a:t>
            </a:r>
            <a:r>
              <a:rPr lang="hu-HU" dirty="0" smtClean="0"/>
              <a:t>értékelünk:</a:t>
            </a:r>
            <a:endParaRPr lang="hu-HU" dirty="0"/>
          </a:p>
          <a:p>
            <a:pPr lvl="0">
              <a:buNone/>
            </a:pPr>
            <a:r>
              <a:rPr lang="hu-HU" dirty="0"/>
              <a:t>Tabló (montázs) készítés korabeli épületek, festmények, szobrok, híres emberek arcképéből / vagy makett- /vagy címerkészítés (pl. Lánchíd, közlekedési eszköz, híres reformkori nemesi család címere) - választható</a:t>
            </a:r>
          </a:p>
          <a:p>
            <a:r>
              <a:rPr lang="hu-HU" dirty="0"/>
              <a:t>Értékelés: tartalom, kreativitás, esztétikum alapján</a:t>
            </a:r>
          </a:p>
          <a:p>
            <a:pPr lvl="0">
              <a:buNone/>
            </a:pPr>
            <a:r>
              <a:rPr lang="hu-HU" dirty="0"/>
              <a:t>Verstanulás (a csapatból 1 versenyző egy korabeli, szabadon választott, nem tankönyvi verset elszaval a döntőn)</a:t>
            </a:r>
          </a:p>
          <a:p>
            <a:pPr lvl="0">
              <a:buNone/>
            </a:pPr>
            <a:r>
              <a:rPr lang="hu-HU" dirty="0"/>
              <a:t>Felkészülés beöltözésre korabeli ruhába + hajviseletbe a döntőn (1 fő/csapat)</a:t>
            </a:r>
          </a:p>
          <a:p>
            <a:endParaRPr lang="hu-H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Támogatók</a:t>
            </a:r>
            <a:endParaRPr lang="hu-HU" dirty="0"/>
          </a:p>
        </p:txBody>
      </p:sp>
      <p:sp>
        <p:nvSpPr>
          <p:cNvPr id="3" name="Tartalom helye 2"/>
          <p:cNvSpPr>
            <a:spLocks noGrp="1"/>
          </p:cNvSpPr>
          <p:nvPr>
            <p:ph idx="1"/>
          </p:nvPr>
        </p:nvSpPr>
        <p:spPr/>
        <p:txBody>
          <a:bodyPr/>
          <a:lstStyle/>
          <a:p>
            <a:r>
              <a:rPr lang="hu-HU" dirty="0"/>
              <a:t>József Attila Megyei és Városi Könyvtár Tatabánya </a:t>
            </a:r>
          </a:p>
          <a:p>
            <a:r>
              <a:rPr lang="hu-HU" dirty="0"/>
              <a:t>Vértes Agorája Tatabánya</a:t>
            </a:r>
          </a:p>
          <a:p>
            <a:r>
              <a:rPr lang="hu-HU" dirty="0"/>
              <a:t>Jászai Mari Színház Tatabánya</a:t>
            </a:r>
          </a:p>
          <a:p>
            <a:r>
              <a:rPr lang="hu-HU" dirty="0"/>
              <a:t>Informatika- Számítástechnika Tanárok Egyesülete</a:t>
            </a:r>
          </a:p>
          <a:p>
            <a:r>
              <a:rPr lang="hu-HU" dirty="0"/>
              <a:t>Tarján Község </a:t>
            </a:r>
            <a:r>
              <a:rPr lang="hu-HU" dirty="0" smtClean="0"/>
              <a:t>Önkormányzata</a:t>
            </a:r>
          </a:p>
          <a:p>
            <a:r>
              <a:rPr lang="hu-HU" smtClean="0"/>
              <a:t>Tatabányai Tankerület</a:t>
            </a:r>
            <a:endParaRPr lang="hu-HU" dirty="0"/>
          </a:p>
          <a:p>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Csapatok</a:t>
            </a:r>
            <a:endParaRPr lang="hu-HU" dirty="0"/>
          </a:p>
        </p:txBody>
      </p:sp>
      <p:graphicFrame>
        <p:nvGraphicFramePr>
          <p:cNvPr id="4" name="Tartalom helye 3"/>
          <p:cNvGraphicFramePr>
            <a:graphicFrameLocks noGrp="1"/>
          </p:cNvGraphicFramePr>
          <p:nvPr>
            <p:ph idx="1"/>
          </p:nvPr>
        </p:nvGraphicFramePr>
        <p:xfrm>
          <a:off x="2857488" y="1714488"/>
          <a:ext cx="3526971" cy="4079240"/>
        </p:xfrm>
        <a:graphic>
          <a:graphicData uri="http://schemas.openxmlformats.org/drawingml/2006/table">
            <a:tbl>
              <a:tblPr firstRow="1" bandRow="1">
                <a:tableStyleId>{5C22544A-7EE6-4342-B048-85BDC9FD1C3A}</a:tableStyleId>
              </a:tblPr>
              <a:tblGrid>
                <a:gridCol w="1175657">
                  <a:extLst>
                    <a:ext uri="{9D8B030D-6E8A-4147-A177-3AD203B41FA5}">
                      <a16:colId xmlns:a16="http://schemas.microsoft.com/office/drawing/2014/main" val="20000"/>
                    </a:ext>
                  </a:extLst>
                </a:gridCol>
                <a:gridCol w="1175657">
                  <a:extLst>
                    <a:ext uri="{9D8B030D-6E8A-4147-A177-3AD203B41FA5}">
                      <a16:colId xmlns:a16="http://schemas.microsoft.com/office/drawing/2014/main" val="20001"/>
                    </a:ext>
                  </a:extLst>
                </a:gridCol>
                <a:gridCol w="1175657">
                  <a:extLst>
                    <a:ext uri="{9D8B030D-6E8A-4147-A177-3AD203B41FA5}">
                      <a16:colId xmlns:a16="http://schemas.microsoft.com/office/drawing/2014/main" val="20002"/>
                    </a:ext>
                  </a:extLst>
                </a:gridCol>
              </a:tblGrid>
              <a:tr h="370840">
                <a:tc>
                  <a:txBody>
                    <a:bodyPr/>
                    <a:lstStyle/>
                    <a:p>
                      <a:pPr algn="ctr">
                        <a:spcAft>
                          <a:spcPts val="0"/>
                        </a:spcAft>
                      </a:pPr>
                      <a:endParaRPr lang="hu-HU" sz="1100" dirty="0">
                        <a:solidFill>
                          <a:srgbClr val="000000"/>
                        </a:solidFill>
                        <a:latin typeface="Calibri"/>
                        <a:ea typeface="Times New Roman"/>
                        <a:cs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Csapatnév</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Iskola</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0"/>
                  </a:ext>
                </a:extLst>
              </a:tr>
              <a:tr h="370840">
                <a:tc>
                  <a:txBody>
                    <a:bodyPr/>
                    <a:lstStyle/>
                    <a:p>
                      <a:pPr algn="ctr">
                        <a:spcAft>
                          <a:spcPts val="0"/>
                        </a:spcAft>
                      </a:pPr>
                      <a:r>
                        <a:rPr lang="hu-HU" sz="1100">
                          <a:solidFill>
                            <a:srgbClr val="000000"/>
                          </a:solidFill>
                          <a:latin typeface="Calibri"/>
                          <a:ea typeface="Times New Roman"/>
                          <a:cs typeface="Times New Roman"/>
                        </a:rPr>
                        <a:t>1.</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A négy nagy</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Gyermely/1.</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1"/>
                  </a:ext>
                </a:extLst>
              </a:tr>
              <a:tr h="370840">
                <a:tc>
                  <a:txBody>
                    <a:bodyPr/>
                    <a:lstStyle/>
                    <a:p>
                      <a:pPr algn="ctr">
                        <a:spcAft>
                          <a:spcPts val="0"/>
                        </a:spcAft>
                      </a:pPr>
                      <a:r>
                        <a:rPr lang="hu-HU" sz="1100">
                          <a:solidFill>
                            <a:srgbClr val="000000"/>
                          </a:solidFill>
                          <a:latin typeface="Calibri"/>
                          <a:ea typeface="Times New Roman"/>
                          <a:cs typeface="Times New Roman"/>
                        </a:rPr>
                        <a:t>2.</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Árpád 7.</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Tb. Árpád 7.</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2"/>
                  </a:ext>
                </a:extLst>
              </a:tr>
              <a:tr h="370840">
                <a:tc>
                  <a:txBody>
                    <a:bodyPr/>
                    <a:lstStyle/>
                    <a:p>
                      <a:pPr algn="ctr">
                        <a:spcAft>
                          <a:spcPts val="0"/>
                        </a:spcAft>
                      </a:pPr>
                      <a:r>
                        <a:rPr lang="hu-HU" sz="1100">
                          <a:solidFill>
                            <a:srgbClr val="000000"/>
                          </a:solidFill>
                          <a:latin typeface="Calibri"/>
                          <a:ea typeface="Times New Roman"/>
                          <a:cs typeface="Times New Roman"/>
                        </a:rPr>
                        <a:t>3.</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Felsőház</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Tarján 7.</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3"/>
                  </a:ext>
                </a:extLst>
              </a:tr>
              <a:tr h="370840">
                <a:tc>
                  <a:txBody>
                    <a:bodyPr/>
                    <a:lstStyle/>
                    <a:p>
                      <a:pPr algn="ctr">
                        <a:spcAft>
                          <a:spcPts val="0"/>
                        </a:spcAft>
                      </a:pPr>
                      <a:r>
                        <a:rPr lang="hu-HU" sz="1100">
                          <a:solidFill>
                            <a:srgbClr val="000000"/>
                          </a:solidFill>
                          <a:latin typeface="Calibri"/>
                          <a:ea typeface="Times New Roman"/>
                          <a:cs typeface="Times New Roman"/>
                        </a:rPr>
                        <a:t>4. </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Haladók</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Gyermely/2.</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4"/>
                  </a:ext>
                </a:extLst>
              </a:tr>
              <a:tr h="370840">
                <a:tc>
                  <a:txBody>
                    <a:bodyPr/>
                    <a:lstStyle/>
                    <a:p>
                      <a:pPr algn="ctr">
                        <a:spcAft>
                          <a:spcPts val="0"/>
                        </a:spcAft>
                      </a:pPr>
                      <a:r>
                        <a:rPr lang="hu-HU" sz="1100">
                          <a:solidFill>
                            <a:srgbClr val="000000"/>
                          </a:solidFill>
                          <a:latin typeface="Calibri"/>
                          <a:ea typeface="Times New Roman"/>
                          <a:cs typeface="Times New Roman"/>
                        </a:rPr>
                        <a:t>5. </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Időutazók</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Tarján 8.</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5"/>
                  </a:ext>
                </a:extLst>
              </a:tr>
              <a:tr h="370840">
                <a:tc>
                  <a:txBody>
                    <a:bodyPr/>
                    <a:lstStyle/>
                    <a:p>
                      <a:pPr algn="ctr">
                        <a:spcAft>
                          <a:spcPts val="0"/>
                        </a:spcAft>
                      </a:pPr>
                      <a:r>
                        <a:rPr lang="hu-HU" sz="1100">
                          <a:solidFill>
                            <a:srgbClr val="000000"/>
                          </a:solidFill>
                          <a:latin typeface="Calibri"/>
                          <a:ea typeface="Times New Roman"/>
                          <a:cs typeface="Times New Roman"/>
                        </a:rPr>
                        <a:t>6.</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Reformisták</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Tb. Árpád 8./1</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6"/>
                  </a:ext>
                </a:extLst>
              </a:tr>
              <a:tr h="370840">
                <a:tc>
                  <a:txBody>
                    <a:bodyPr/>
                    <a:lstStyle/>
                    <a:p>
                      <a:pPr algn="ctr">
                        <a:spcAft>
                          <a:spcPts val="0"/>
                        </a:spcAft>
                      </a:pPr>
                      <a:r>
                        <a:rPr lang="hu-HU" sz="1100">
                          <a:solidFill>
                            <a:srgbClr val="000000"/>
                          </a:solidFill>
                          <a:latin typeface="Calibri"/>
                          <a:ea typeface="Times New Roman"/>
                          <a:cs typeface="Times New Roman"/>
                        </a:rPr>
                        <a:t>7.</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Szomor - Jókai bableves</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Szomor</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7"/>
                  </a:ext>
                </a:extLst>
              </a:tr>
              <a:tr h="370840">
                <a:tc>
                  <a:txBody>
                    <a:bodyPr/>
                    <a:lstStyle/>
                    <a:p>
                      <a:pPr algn="ctr">
                        <a:spcAft>
                          <a:spcPts val="0"/>
                        </a:spcAft>
                      </a:pPr>
                      <a:r>
                        <a:rPr lang="hu-HU" sz="1100">
                          <a:solidFill>
                            <a:srgbClr val="000000"/>
                          </a:solidFill>
                          <a:latin typeface="Calibri"/>
                          <a:ea typeface="Times New Roman"/>
                          <a:cs typeface="Times New Roman"/>
                        </a:rPr>
                        <a:t>8.</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Történ-észek</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Tb. Váci</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8"/>
                  </a:ext>
                </a:extLst>
              </a:tr>
              <a:tr h="370840">
                <a:tc>
                  <a:txBody>
                    <a:bodyPr/>
                    <a:lstStyle/>
                    <a:p>
                      <a:pPr algn="ctr">
                        <a:spcAft>
                          <a:spcPts val="0"/>
                        </a:spcAft>
                      </a:pPr>
                      <a:r>
                        <a:rPr lang="hu-HU" sz="1100">
                          <a:solidFill>
                            <a:srgbClr val="000000"/>
                          </a:solidFill>
                          <a:latin typeface="Calibri"/>
                          <a:ea typeface="Times New Roman"/>
                          <a:cs typeface="Times New Roman"/>
                        </a:rPr>
                        <a:t>9.</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Túkéjszeventín</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Tb. Árpád 8/2</a:t>
                      </a:r>
                      <a:endParaRPr lang="hu-HU" sz="1000">
                        <a:latin typeface="Times New Roman"/>
                        <a:ea typeface="Times New Roman"/>
                      </a:endParaRPr>
                    </a:p>
                  </a:txBody>
                  <a:tcPr marL="44450" marR="44450" marT="0" marB="0" anchor="b"/>
                </a:tc>
                <a:extLst>
                  <a:ext uri="{0D108BD9-81ED-4DB2-BD59-A6C34878D82A}">
                    <a16:rowId xmlns:a16="http://schemas.microsoft.com/office/drawing/2014/main" val="10009"/>
                  </a:ext>
                </a:extLst>
              </a:tr>
              <a:tr h="370840">
                <a:tc>
                  <a:txBody>
                    <a:bodyPr/>
                    <a:lstStyle/>
                    <a:p>
                      <a:pPr algn="ctr">
                        <a:spcAft>
                          <a:spcPts val="0"/>
                        </a:spcAft>
                      </a:pPr>
                      <a:r>
                        <a:rPr lang="hu-HU" sz="1100">
                          <a:solidFill>
                            <a:srgbClr val="000000"/>
                          </a:solidFill>
                          <a:latin typeface="Calibri"/>
                          <a:ea typeface="Times New Roman"/>
                          <a:cs typeface="Times New Roman"/>
                        </a:rPr>
                        <a:t>10.</a:t>
                      </a:r>
                      <a:endParaRPr lang="hu-HU" sz="1000">
                        <a:latin typeface="Times New Roman"/>
                        <a:ea typeface="Times New Roman"/>
                      </a:endParaRPr>
                    </a:p>
                  </a:txBody>
                  <a:tcPr marL="44450" marR="44450" marT="0" marB="0" anchor="b"/>
                </a:tc>
                <a:tc>
                  <a:txBody>
                    <a:bodyPr/>
                    <a:lstStyle/>
                    <a:p>
                      <a:pPr algn="ctr">
                        <a:spcAft>
                          <a:spcPts val="0"/>
                        </a:spcAft>
                      </a:pPr>
                      <a:r>
                        <a:rPr lang="hu-HU" sz="1100">
                          <a:solidFill>
                            <a:srgbClr val="000000"/>
                          </a:solidFill>
                          <a:latin typeface="Calibri"/>
                          <a:ea typeface="Times New Roman"/>
                          <a:cs typeface="Times New Roman"/>
                        </a:rPr>
                        <a:t>Új Reformerek</a:t>
                      </a:r>
                      <a:endParaRPr lang="hu-HU" sz="1000">
                        <a:latin typeface="Times New Roman"/>
                        <a:ea typeface="Times New Roman"/>
                      </a:endParaRPr>
                    </a:p>
                  </a:txBody>
                  <a:tcPr marL="44450" marR="44450" marT="0" marB="0" anchor="b"/>
                </a:tc>
                <a:tc>
                  <a:txBody>
                    <a:bodyPr/>
                    <a:lstStyle/>
                    <a:p>
                      <a:pPr algn="ctr">
                        <a:spcAft>
                          <a:spcPts val="0"/>
                        </a:spcAft>
                      </a:pPr>
                      <a:r>
                        <a:rPr lang="hu-HU" sz="1100" dirty="0">
                          <a:solidFill>
                            <a:srgbClr val="000000"/>
                          </a:solidFill>
                          <a:latin typeface="Calibri"/>
                          <a:ea typeface="Times New Roman"/>
                          <a:cs typeface="Times New Roman"/>
                        </a:rPr>
                        <a:t>Tb. Kodály</a:t>
                      </a:r>
                      <a:endParaRPr lang="hu-HU" sz="1000" dirty="0">
                        <a:latin typeface="Times New Roman"/>
                        <a:ea typeface="Times New Roman"/>
                      </a:endParaRPr>
                    </a:p>
                  </a:txBody>
                  <a:tcPr marL="44450" marR="44450" marT="0" marB="0" anchor="b"/>
                </a:tc>
                <a:extLst>
                  <a:ext uri="{0D108BD9-81ED-4DB2-BD59-A6C34878D82A}">
                    <a16:rowId xmlns:a16="http://schemas.microsoft.com/office/drawing/2014/main" val="1001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Jó ötletek, </a:t>
            </a:r>
            <a:r>
              <a:rPr lang="hu-HU" dirty="0" err="1" smtClean="0"/>
              <a:t>facebook</a:t>
            </a:r>
            <a:r>
              <a:rPr lang="hu-HU" dirty="0" smtClean="0"/>
              <a:t> oldalak</a:t>
            </a:r>
            <a:endParaRPr lang="hu-HU" dirty="0"/>
          </a:p>
        </p:txBody>
      </p:sp>
      <p:sp>
        <p:nvSpPr>
          <p:cNvPr id="3" name="Tartalom helye 2"/>
          <p:cNvSpPr>
            <a:spLocks noGrp="1"/>
          </p:cNvSpPr>
          <p:nvPr>
            <p:ph idx="1"/>
          </p:nvPr>
        </p:nvSpPr>
        <p:spPr/>
        <p:txBody>
          <a:bodyPr/>
          <a:lstStyle/>
          <a:p>
            <a:r>
              <a:rPr lang="hu-HU" sz="2400" i="1" dirty="0" smtClean="0"/>
              <a:t>Deák- kuglóf (Történészek, Felsőház)</a:t>
            </a:r>
          </a:p>
          <a:p>
            <a:r>
              <a:rPr lang="hu-HU" sz="2400" i="1" dirty="0" smtClean="0"/>
              <a:t>Szódavíz </a:t>
            </a:r>
            <a:r>
              <a:rPr lang="hu-HU" sz="2400" i="1" dirty="0"/>
              <a:t>(Történészek)</a:t>
            </a:r>
          </a:p>
          <a:p>
            <a:r>
              <a:rPr lang="hu-HU" sz="2400" dirty="0" smtClean="0"/>
              <a:t>Facebook:</a:t>
            </a:r>
          </a:p>
          <a:p>
            <a:pPr>
              <a:buNone/>
            </a:pPr>
            <a:endParaRPr lang="hu-HU" dirty="0"/>
          </a:p>
        </p:txBody>
      </p:sp>
      <p:pic>
        <p:nvPicPr>
          <p:cNvPr id="4" name="Kép 3" descr="gyarmelyface.jpg"/>
          <p:cNvPicPr>
            <a:picLocks noChangeAspect="1"/>
          </p:cNvPicPr>
          <p:nvPr/>
        </p:nvPicPr>
        <p:blipFill>
          <a:blip r:embed="rId2" cstate="print"/>
          <a:stretch>
            <a:fillRect/>
          </a:stretch>
        </p:blipFill>
        <p:spPr>
          <a:xfrm>
            <a:off x="714348" y="3500438"/>
            <a:ext cx="2590800" cy="1447800"/>
          </a:xfrm>
          <a:prstGeom prst="rect">
            <a:avLst/>
          </a:prstGeom>
        </p:spPr>
      </p:pic>
      <p:pic>
        <p:nvPicPr>
          <p:cNvPr id="5" name="Kép 4" descr="kodalyface.jpg"/>
          <p:cNvPicPr>
            <a:picLocks noChangeAspect="1"/>
          </p:cNvPicPr>
          <p:nvPr/>
        </p:nvPicPr>
        <p:blipFill>
          <a:blip r:embed="rId3" cstate="print"/>
          <a:stretch>
            <a:fillRect/>
          </a:stretch>
        </p:blipFill>
        <p:spPr>
          <a:xfrm>
            <a:off x="3707904" y="2060848"/>
            <a:ext cx="5139521" cy="3429024"/>
          </a:xfrm>
          <a:prstGeom prst="rect">
            <a:avLst/>
          </a:prstGeom>
        </p:spPr>
      </p:pic>
      <p:sp>
        <p:nvSpPr>
          <p:cNvPr id="6" name="Szövegdoboz 5"/>
          <p:cNvSpPr txBox="1"/>
          <p:nvPr/>
        </p:nvSpPr>
        <p:spPr>
          <a:xfrm>
            <a:off x="755576" y="5301208"/>
            <a:ext cx="2592288" cy="646331"/>
          </a:xfrm>
          <a:prstGeom prst="rect">
            <a:avLst/>
          </a:prstGeom>
          <a:noFill/>
        </p:spPr>
        <p:txBody>
          <a:bodyPr wrap="square" rtlCol="0">
            <a:spAutoFit/>
          </a:bodyPr>
          <a:lstStyle/>
          <a:p>
            <a:r>
              <a:rPr lang="hu-HU" dirty="0" smtClean="0"/>
              <a:t>„A NÉGY NAGY” </a:t>
            </a:r>
          </a:p>
          <a:p>
            <a:r>
              <a:rPr lang="hu-HU" dirty="0" err="1" smtClean="0"/>
              <a:t>facebook</a:t>
            </a:r>
            <a:r>
              <a:rPr lang="hu-HU" dirty="0" smtClean="0"/>
              <a:t> oldala</a:t>
            </a:r>
            <a:endParaRPr lang="hu-HU" dirty="0"/>
          </a:p>
        </p:txBody>
      </p:sp>
      <p:sp>
        <p:nvSpPr>
          <p:cNvPr id="8" name="Szövegdoboz 7"/>
          <p:cNvSpPr txBox="1"/>
          <p:nvPr/>
        </p:nvSpPr>
        <p:spPr>
          <a:xfrm>
            <a:off x="3779912" y="5445224"/>
            <a:ext cx="4896544" cy="369332"/>
          </a:xfrm>
          <a:prstGeom prst="rect">
            <a:avLst/>
          </a:prstGeom>
          <a:noFill/>
        </p:spPr>
        <p:txBody>
          <a:bodyPr wrap="square" rtlCol="0">
            <a:spAutoFit/>
          </a:bodyPr>
          <a:lstStyle/>
          <a:p>
            <a:r>
              <a:rPr lang="hu-HU" dirty="0" smtClean="0"/>
              <a:t>Az „Új reformerek” írják …..(</a:t>
            </a:r>
            <a:r>
              <a:rPr lang="hu-HU" dirty="0" err="1" smtClean="0"/>
              <a:t>facebook</a:t>
            </a:r>
            <a:r>
              <a:rPr lang="hu-HU" dirty="0" smtClean="0"/>
              <a:t> oldal)</a:t>
            </a:r>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Új Reformerek Társaság</a:t>
            </a:r>
            <a:endParaRPr lang="hu-HU" dirty="0"/>
          </a:p>
        </p:txBody>
      </p:sp>
      <p:pic>
        <p:nvPicPr>
          <p:cNvPr id="4" name="Tartalom helye 3" descr="kodalyface1.jpg"/>
          <p:cNvPicPr>
            <a:picLocks noGrp="1" noChangeAspect="1"/>
          </p:cNvPicPr>
          <p:nvPr>
            <p:ph idx="1"/>
          </p:nvPr>
        </p:nvPicPr>
        <p:blipFill>
          <a:blip r:embed="rId2" cstate="print"/>
          <a:stretch>
            <a:fillRect/>
          </a:stretch>
        </p:blipFill>
        <p:spPr>
          <a:xfrm>
            <a:off x="1123647" y="1600200"/>
            <a:ext cx="6896706" cy="452596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A jelenlegi állás</a:t>
            </a:r>
            <a:endParaRPr lang="hu-HU" dirty="0"/>
          </a:p>
        </p:txBody>
      </p:sp>
      <p:sp>
        <p:nvSpPr>
          <p:cNvPr id="3" name="Tartalom helye 2"/>
          <p:cNvSpPr>
            <a:spLocks noGrp="1"/>
          </p:cNvSpPr>
          <p:nvPr>
            <p:ph idx="1"/>
          </p:nvPr>
        </p:nvSpPr>
        <p:spPr/>
        <p:txBody>
          <a:bodyPr/>
          <a:lstStyle/>
          <a:p>
            <a:r>
              <a:rPr lang="hu-HU" dirty="0" err="1" smtClean="0">
                <a:hlinkClick r:id="rId2" action="ppaction://hlinkfile"/>
              </a:rPr>
              <a:t>eredmények.xlsx</a:t>
            </a:r>
            <a:endParaRPr lang="hu-HU" dirty="0"/>
          </a:p>
        </p:txBody>
      </p:sp>
      <p:pic>
        <p:nvPicPr>
          <p:cNvPr id="4" name="Kép 3" descr="eredmenyek.jpg"/>
          <p:cNvPicPr>
            <a:picLocks noChangeAspect="1"/>
          </p:cNvPicPr>
          <p:nvPr/>
        </p:nvPicPr>
        <p:blipFill>
          <a:blip r:embed="rId3"/>
          <a:stretch>
            <a:fillRect/>
          </a:stretch>
        </p:blipFill>
        <p:spPr>
          <a:xfrm>
            <a:off x="1428728" y="2643182"/>
            <a:ext cx="6572250" cy="257175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TotalTime>
  <Words>2263</Words>
  <Application>Microsoft Office PowerPoint</Application>
  <PresentationFormat>Diavetítés a képernyőre (4:3 oldalarány)</PresentationFormat>
  <Paragraphs>290</Paragraphs>
  <Slides>36</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36</vt:i4>
      </vt:variant>
    </vt:vector>
  </HeadingPairs>
  <TitlesOfParts>
    <vt:vector size="40" baseType="lpstr">
      <vt:lpstr>Arial</vt:lpstr>
      <vt:lpstr>Calibri</vt:lpstr>
      <vt:lpstr>Times New Roman</vt:lpstr>
      <vt:lpstr>Office-téma</vt:lpstr>
      <vt:lpstr>„Haza és haladás a reformkorban”</vt:lpstr>
      <vt:lpstr>A verseny</vt:lpstr>
      <vt:lpstr>Az 1. forduló feladatai beküldési határidő: nov. 30. </vt:lpstr>
      <vt:lpstr>További előzetes feladatok</vt:lpstr>
      <vt:lpstr>Támogatók</vt:lpstr>
      <vt:lpstr>Csapatok</vt:lpstr>
      <vt:lpstr>Jó ötletek, facebook oldalak</vt:lpstr>
      <vt:lpstr>Új Reformerek Társaság</vt:lpstr>
      <vt:lpstr>A jelenlegi állás</vt:lpstr>
      <vt:lpstr>4.,5.,6. feladat</vt:lpstr>
      <vt:lpstr>7. feladat</vt:lpstr>
      <vt:lpstr>Nyelvújító párosító</vt:lpstr>
      <vt:lpstr>8. feladat</vt:lpstr>
      <vt:lpstr>1. Széchenyi felajánlja jövedelmét</vt:lpstr>
      <vt:lpstr>2. Pilvax</vt:lpstr>
      <vt:lpstr>3. Nagy pesti árvíz</vt:lpstr>
      <vt:lpstr>4. Jókai – Laborfalvi találkozása</vt:lpstr>
      <vt:lpstr>5. A Lánchíd felavatása</vt:lpstr>
      <vt:lpstr>6. A Pest-Vác vasútvonal megnyitása</vt:lpstr>
      <vt:lpstr>7. A Duna hajózhatóvá tétele </vt:lpstr>
      <vt:lpstr>8.Kossuth és a Pesti Hírlap </vt:lpstr>
      <vt:lpstr>9.Védegylet létrehozása </vt:lpstr>
      <vt:lpstr>10. Semmelweis Ignác, az anyák megmentője </vt:lpstr>
      <vt:lpstr>9. feladat </vt:lpstr>
      <vt:lpstr>  Fejtsd meg a titkosírást! </vt:lpstr>
      <vt:lpstr>10. feladat</vt:lpstr>
      <vt:lpstr>Megoldás</vt:lpstr>
      <vt:lpstr>11. feladat</vt:lpstr>
      <vt:lpstr>12. feladat</vt:lpstr>
      <vt:lpstr>Keresztrejtvény</vt:lpstr>
      <vt:lpstr>A keresztrejtvény megoldása</vt:lpstr>
      <vt:lpstr>Ismertető: Ki volt Győry Sándor? </vt:lpstr>
      <vt:lpstr>13. feladat</vt:lpstr>
      <vt:lpstr>Kvíz kérdések</vt:lpstr>
      <vt:lpstr>Eredmény</vt:lpstr>
      <vt:lpstr>Minden további versenyző  és felkészítő tanáraik jutalma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„Haza és haladás a reformkorban”</dc:title>
  <dc:creator>peti</dc:creator>
  <cp:lastModifiedBy>Tanári1</cp:lastModifiedBy>
  <cp:revision>68</cp:revision>
  <dcterms:created xsi:type="dcterms:W3CDTF">2017-03-01T20:36:50Z</dcterms:created>
  <dcterms:modified xsi:type="dcterms:W3CDTF">2017-03-10T07:12:52Z</dcterms:modified>
</cp:coreProperties>
</file>