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89" r:id="rId2"/>
  </p:sldMasterIdLst>
  <p:notesMasterIdLst>
    <p:notesMasterId r:id="rId14"/>
  </p:notesMasterIdLst>
  <p:handoutMasterIdLst>
    <p:handoutMasterId r:id="rId15"/>
  </p:handoutMasterIdLst>
  <p:sldIdLst>
    <p:sldId id="319" r:id="rId3"/>
    <p:sldId id="336" r:id="rId4"/>
    <p:sldId id="341" r:id="rId5"/>
    <p:sldId id="331" r:id="rId6"/>
    <p:sldId id="334" r:id="rId7"/>
    <p:sldId id="340" r:id="rId8"/>
    <p:sldId id="343" r:id="rId9"/>
    <p:sldId id="344" r:id="rId10"/>
    <p:sldId id="345" r:id="rId11"/>
    <p:sldId id="346" r:id="rId12"/>
    <p:sldId id="348" r:id="rId13"/>
  </p:sldIdLst>
  <p:sldSz cx="9144000" cy="6858000" type="screen4x3"/>
  <p:notesSz cx="6858000" cy="9144000"/>
  <p:defaultTextStyle>
    <a:lvl1pPr marL="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024" autoAdjust="0"/>
  </p:normalViewPr>
  <p:slideViewPr>
    <p:cSldViewPr>
      <p:cViewPr varScale="1">
        <p:scale>
          <a:sx n="53" d="100"/>
          <a:sy n="53" d="100"/>
        </p:scale>
        <p:origin x="50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hu-HU" sz="1200"/>
            </a:lvl1pPr>
            <a:extLst/>
          </a:lstStyle>
          <a:p>
            <a:endParaRPr lang="hu-H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hu-HU" sz="1200"/>
            </a:lvl1pPr>
            <a:extLst/>
          </a:lstStyle>
          <a:p>
            <a:fld id="{68F88C59-319B-4332-9A1D-2A62CFCB00D8}" type="datetimeFigureOut">
              <a:rPr lang="hu-HU" smtClean="0"/>
              <a:pPr/>
              <a:t>2026. 01. 19.</a:t>
            </a:fld>
            <a:endParaRPr lang="hu-H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hu-HU" sz="1200"/>
            </a:lvl1pPr>
            <a:extLst/>
          </a:lstStyle>
          <a:p>
            <a:endParaRPr lang="hu-H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hu-HU" sz="1200"/>
            </a:lvl1pPr>
            <a:extLst/>
          </a:lstStyle>
          <a:p>
            <a:fld id="{B16A41B8-7DC3-4DB6-84E4-E105629EAA3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4536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hu-HU" sz="1200"/>
            </a:lvl1pPr>
            <a:extLst/>
          </a:lstStyle>
          <a:p>
            <a:endParaRPr lang="hu-H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hu-HU" sz="1200"/>
            </a:lvl1pPr>
            <a:extLst/>
          </a:lstStyle>
          <a:p>
            <a:fld id="{968B300D-05F0-4B43-940D-46DED5A791AD}" type="datetimeFigureOut">
              <a:pPr/>
              <a:t>2026. 01. 19.</a:t>
            </a:fld>
            <a:endParaRPr lang="hu-H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hu-H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hu-HU" sz="1200"/>
            </a:lvl1pPr>
            <a:extLst/>
          </a:lstStyle>
          <a:p>
            <a:endParaRPr lang="hu-H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hu-HU" sz="1200"/>
            </a:lvl1pPr>
            <a:extLst/>
          </a:lstStyle>
          <a:p>
            <a:fld id="{9B26CD33-4337-4529-948A-94F6960B2374}" type="slidenum"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00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hu-HU" smtClean="0"/>
              <a:pPr/>
              <a:t>1</a:t>
            </a:fld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hu-HU" smtClean="0"/>
              <a:pPr/>
              <a:t>2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hu-HU" smtClean="0"/>
              <a:pPr/>
              <a:t>3</a:t>
            </a:fld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hu-HU" smtClean="0"/>
              <a:pPr/>
              <a:t>4</a:t>
            </a:fld>
            <a:endParaRPr lang="hu-H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hu-HU" smtClean="0"/>
              <a:pPr/>
              <a:t>5</a:t>
            </a:fld>
            <a:endParaRPr lang="hu-H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hu-HU" smtClean="0"/>
              <a:pPr/>
              <a:t>6</a:t>
            </a:fld>
            <a:endParaRPr lang="hu-H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hu-HU" smtClean="0"/>
              <a:pPr/>
              <a:t>7</a:t>
            </a:fld>
            <a:endParaRPr lang="hu-H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hu-HU" smtClean="0"/>
              <a:pPr/>
              <a:t>9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borí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hu-HU"/>
            </a:lvl1pPr>
            <a:extLst/>
          </a:lstStyle>
          <a:p>
            <a:r>
              <a:rPr kumimoji="0" lang="hu-HU"/>
              <a:t>A fényképalbum címének beírásához kattintson ide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u-HU"/>
            </a:pPr>
            <a:endParaRPr kumimoji="0" lang="hu-H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hu-H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Dátum és egyéb részletek beszúrásához kattintson ide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hu-H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, fekvő tájolás,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, kevert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képhely, álló tájolás,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hu-H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hu-HU" sz="1600" baseline="0"/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hu-HU" sz="1600" baseline="0"/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hu-HU" sz="1600" baseline="0"/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képhely, fekvő tájolás,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hu-HU" sz="1600" baseline="0"/>
            </a:lvl1pPr>
            <a:extLst/>
          </a:lstStyle>
          <a:p>
            <a:pPr lvl="0"/>
            <a:r>
              <a:rPr kumimoji="0" lang="hu-HU" sz="1500"/>
              <a:t>Képfelirat beszúrásához kattintson ide</a:t>
            </a:r>
            <a:endParaRPr kumimoji="0" lang="hu-HU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hu-HU" sz="1600" baseline="0"/>
            </a:lvl1pPr>
            <a:extLst/>
          </a:lstStyle>
          <a:p>
            <a:pPr lvl="0"/>
            <a:r>
              <a:rPr kumimoji="0" lang="hu-HU" sz="1500"/>
              <a:t>Képfelirat beszúrásához kattintson ide</a:t>
            </a:r>
            <a:endParaRPr kumimoji="0" lang="hu-HU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hu-HU" sz="1600" baseline="0"/>
            </a:lvl1pPr>
            <a:extLst/>
          </a:lstStyle>
          <a:p>
            <a:pPr lvl="0"/>
            <a:r>
              <a:rPr kumimoji="0" lang="hu-HU" sz="1500"/>
              <a:t>Képfelirat beszúrásához kattintson ide</a:t>
            </a:r>
            <a:endParaRPr kumimoji="0" lang="hu-H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hu-HU" sz="1600" baseline="0"/>
            </a:lvl1pPr>
            <a:extLst/>
          </a:lstStyle>
          <a:p>
            <a:pPr lvl="0"/>
            <a:r>
              <a:rPr kumimoji="0" lang="hu-HU" sz="1500"/>
              <a:t>Képfelirat beszúrásához kattintson ide</a:t>
            </a:r>
            <a:endParaRPr kumimoji="0" lang="hu-HU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képhely, álló tájolás, nagyméretű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hu-HU" sz="2400" baseline="0"/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képhely: 1 álló, 3 fekvő táj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képhely: 3 fekvő, 2 álló táj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képhely: 3 álló, 2 fekvő táj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gyzetes képhely,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hu-HU" sz="1800" i="0"/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égyzetes képhely,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hu-HU" sz="1800" i="0"/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hu-HU" sz="1800" i="0"/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ekvő tájolású képhely,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hu-HU" sz="1800" i="0"/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latinLnBrk="0" hangingPunct="1"/>
            <a:r>
              <a:rPr lang="hu-HU"/>
              <a:t>Mintacím szerkesztése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pPr/>
              <a:t>2026. 01. 19.</a:t>
            </a:fld>
            <a:endParaRPr kumimoji="0" lang="hu-H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pPr/>
              <a:t>‹#›</a:t>
            </a:fld>
            <a:endParaRPr kumimoji="0"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 smtClean="0">
                <a:solidFill>
                  <a:schemeClr val="tx2"/>
                </a:solidFill>
              </a:rPr>
              <a:pPr/>
              <a:t>2026. 01. 19.</a:t>
            </a:fld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hu-HU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hu-HU" smtClean="0"/>
              <a:pPr/>
              <a:t>2026. 01. 19.</a:t>
            </a:fld>
            <a:endParaRPr kumimoji="0"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hu-HU" smtClean="0"/>
              <a:pPr/>
              <a:t>‹#›</a:t>
            </a:fld>
            <a:endParaRPr kumimoji="0"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 smtClean="0">
                <a:solidFill>
                  <a:schemeClr val="tx2"/>
                </a:solidFill>
              </a:rPr>
              <a:pPr/>
              <a:t>2026. 01. 19.</a:t>
            </a:fld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hu-HU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 smtClean="0">
                <a:solidFill>
                  <a:schemeClr val="tx2"/>
                </a:solidFill>
              </a:rPr>
              <a:pPr/>
              <a:t>2026. 01. 19.</a:t>
            </a:fld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hu-H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 smtClean="0">
                <a:solidFill>
                  <a:schemeClr val="tx2"/>
                </a:solidFill>
              </a:rPr>
              <a:pPr/>
              <a:t>2026. 01. 19.</a:t>
            </a:fld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hu-H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 smtClean="0">
                <a:solidFill>
                  <a:schemeClr val="tx2"/>
                </a:solidFill>
              </a:rPr>
              <a:pPr/>
              <a:t>2026. 01. 19.</a:t>
            </a:fld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kumimoji="0" lang="hu-H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1/19/2026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Álló tájolású képhely,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 smtClean="0">
                <a:solidFill>
                  <a:schemeClr val="tx2"/>
                </a:solidFill>
              </a:rPr>
              <a:pPr/>
              <a:t>2026. 01. 19.</a:t>
            </a:fld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 algn="r"/>
            <a:fld id="{F99EC173-99AE-4773-AB25-02E469A13EAE}" type="slidenum">
              <a:rPr kumimoji="0" lang="hu-H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hu-H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30C84A2-23CF-44F5-B813-5187ED5C7D1C}" type="datetimeFigureOut">
              <a:rPr kumimoji="0" lang="hu-HU" sz="1200" smtClean="0">
                <a:solidFill>
                  <a:schemeClr val="tx2"/>
                </a:solidFill>
              </a:rPr>
              <a:pPr/>
              <a:t>2026. 01. 19.</a:t>
            </a:fld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hu-H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 smtClean="0">
                <a:solidFill>
                  <a:schemeClr val="tx2"/>
                </a:solidFill>
              </a:rPr>
              <a:pPr/>
              <a:t>2026. 01. 19.</a:t>
            </a:fld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hu-H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 smtClean="0">
                <a:solidFill>
                  <a:schemeClr val="tx2"/>
                </a:solidFill>
              </a:rPr>
              <a:pPr/>
              <a:t>2026. 01. 19.</a:t>
            </a:fld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hu-H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á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hu-HU" sz="1800" i="0"/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képhely: 1 álló, 3 fekvő táj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képhely, fekvő tájolás,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Álló tájolású képhely,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képhely, álló tájolás,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képhely, kevert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ekvő tájolású képhely (teljes képerny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hu-HU" i="0"/>
              <a:t>Teljes oldalas kép</a:t>
            </a:r>
            <a:r>
              <a:rPr kumimoji="0" lang="hu-HU" i="0" baseline="0"/>
              <a:t> beszúrásához </a:t>
            </a:r>
            <a:r>
              <a:rPr kumimoji="0" lang="hu-HU" i="0"/>
              <a:t> kattintson az ikonra</a:t>
            </a:r>
            <a:endParaRPr kumimoji="0" lang="hu-HU" i="0" baseline="0"/>
          </a:p>
          <a:p>
            <a:pPr marL="0" marR="0" indent="0" algn="ctr">
              <a:buFontTx/>
              <a:buNone/>
            </a:pPr>
            <a:endParaRPr kumimoji="0" lang="hu-HU" i="0"/>
          </a:p>
          <a:p>
            <a:pPr algn="ctr">
              <a:buFontTx/>
              <a:buNone/>
            </a:pPr>
            <a:endParaRPr kumimoji="0" lang="hu-HU" i="0"/>
          </a:p>
          <a:p>
            <a:pPr algn="ctr">
              <a:buFontTx/>
              <a:buNone/>
            </a:pPr>
            <a:endParaRPr kumimoji="0" lang="hu-HU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szaka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hu-HU" baseline="0"/>
            </a:lvl1pPr>
            <a:extLst/>
          </a:lstStyle>
          <a:p>
            <a:r>
              <a:rPr kumimoji="0" lang="hu-HU"/>
              <a:t>Szakaszcím beszúrásához kattintson ide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hu-HU" sz="1800"/>
            </a:lvl1pPr>
            <a:extLst/>
          </a:lstStyle>
          <a:p>
            <a:pPr lvl="0"/>
            <a:r>
              <a:rPr kumimoji="0" lang="hu-HU"/>
              <a:t>Alcím beírásához kattintson ide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képhely, álló tájolás,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éphely, fekvő tájolás,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éphely, kevert elrendezés,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, álló tájolás,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hu-H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hu-HU"/>
              <a:t>Kép beszúrásához kattintson az ikonra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hu-H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hu-HU"/>
              <a:t>Képfelirat beszúrásához kattintson ide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latinLnBrk="0" hangingPunct="1"/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hu-H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hu-HU" sz="1200">
                <a:solidFill>
                  <a:schemeClr val="tx2"/>
                </a:solidFill>
              </a:rPr>
              <a:pPr/>
              <a:t>2026. 01. 19.</a:t>
            </a:fld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hu-H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hu-H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hu-HU" sz="1200">
                <a:solidFill>
                  <a:schemeClr val="tx2"/>
                </a:solidFill>
              </a:rPr>
              <a:pPr algn="r"/>
              <a:t>‹#›</a:t>
            </a:fld>
            <a:endParaRPr kumimoji="0" lang="hu-H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hu-H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hu-HU">
          <a:solidFill>
            <a:schemeClr val="tx2"/>
          </a:solidFill>
        </a:defRPr>
      </a:lvl2pPr>
      <a:lvl3pPr eaLnBrk="1" latinLnBrk="0" hangingPunct="1">
        <a:defRPr kumimoji="0" lang="hu-HU">
          <a:solidFill>
            <a:schemeClr val="tx2"/>
          </a:solidFill>
        </a:defRPr>
      </a:lvl3pPr>
      <a:lvl4pPr eaLnBrk="1" latinLnBrk="0" hangingPunct="1">
        <a:defRPr kumimoji="0" lang="hu-HU">
          <a:solidFill>
            <a:schemeClr val="tx2"/>
          </a:solidFill>
        </a:defRPr>
      </a:lvl4pPr>
      <a:lvl5pPr eaLnBrk="1" latinLnBrk="0" hangingPunct="1">
        <a:defRPr kumimoji="0" lang="hu-HU">
          <a:solidFill>
            <a:schemeClr val="tx2"/>
          </a:solidFill>
        </a:defRPr>
      </a:lvl5pPr>
      <a:lvl6pPr eaLnBrk="1" latinLnBrk="0" hangingPunct="1">
        <a:defRPr kumimoji="0" lang="hu-HU">
          <a:solidFill>
            <a:schemeClr val="tx2"/>
          </a:solidFill>
        </a:defRPr>
      </a:lvl6pPr>
      <a:lvl7pPr eaLnBrk="1" latinLnBrk="0" hangingPunct="1">
        <a:defRPr kumimoji="0" lang="hu-HU">
          <a:solidFill>
            <a:schemeClr val="tx2"/>
          </a:solidFill>
        </a:defRPr>
      </a:lvl7pPr>
      <a:lvl8pPr eaLnBrk="1" latinLnBrk="0" hangingPunct="1">
        <a:defRPr kumimoji="0" lang="hu-HU">
          <a:solidFill>
            <a:schemeClr val="tx2"/>
          </a:solidFill>
        </a:defRPr>
      </a:lvl8pPr>
      <a:lvl9pPr eaLnBrk="1" latinLnBrk="0" hangingPunct="1">
        <a:defRPr kumimoji="0" lang="hu-H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hu-H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hu-H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hu-H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hu-H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30C84A2-23CF-44F5-B813-5187ED5C7D1C}" type="datetimeFigureOut">
              <a:rPr kumimoji="0" lang="hu-HU" sz="1200" smtClean="0">
                <a:solidFill>
                  <a:schemeClr val="tx2"/>
                </a:solidFill>
              </a:rPr>
              <a:pPr/>
              <a:t>2026. 01. 19.</a:t>
            </a:fld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endParaRPr kumimoji="0" lang="hu-HU" sz="1200">
              <a:solidFill>
                <a:schemeClr val="tx2"/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/>
            <a:fld id="{F99EC173-99AE-4773-AB25-02E469A13EAE}" type="slidenum">
              <a:rPr kumimoji="0" lang="hu-H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hu-H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ép helye 7"/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17" name="Rectangle 16"/>
          <p:cNvSpPr>
            <a:spLocks noGrp="1"/>
          </p:cNvSpPr>
          <p:nvPr>
            <p:ph type="body" sz="quarter" idx="12"/>
          </p:nvPr>
        </p:nvSpPr>
        <p:spPr>
          <a:xfrm>
            <a:off x="431761" y="5805264"/>
            <a:ext cx="8208912" cy="6480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de-DE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Zum 80. Jahrestag der Vertreibung der Ungarndeutschen</a:t>
            </a:r>
            <a:endParaRPr lang="hu-HU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5084763"/>
            <a:ext cx="9144000" cy="865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hu-HU" sz="3600" dirty="0"/>
              <a:t>Mi svábok, jó magyarok voltunk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95" y="692696"/>
            <a:ext cx="6620245" cy="3723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5292080" y="1020039"/>
            <a:ext cx="3744416" cy="4824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sz="2000" dirty="0">
                <a:latin typeface="Cambria" panose="02040503050406030204" pitchFamily="18" charset="0"/>
              </a:rPr>
              <a:t>1950-ben, a 60 milliós lélekszámú  NSZK-ban minden ötödik ember menekült volt. </a:t>
            </a:r>
          </a:p>
          <a:p>
            <a:r>
              <a:rPr lang="hu-HU" sz="2000" dirty="0">
                <a:latin typeface="Cambria" panose="02040503050406030204" pitchFamily="18" charset="0"/>
              </a:rPr>
              <a:t>A magyarországi sváb beszédet kinevették,  az idegen szokásokat lenézték.</a:t>
            </a:r>
          </a:p>
          <a:p>
            <a:endParaRPr lang="hu-HU" dirty="0">
              <a:latin typeface="Cambria" panose="02040503050406030204" pitchFamily="18" charset="0"/>
            </a:endParaRPr>
          </a:p>
          <a:p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1950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war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jeder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fünfte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Bürger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, der 60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Millionen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Einwohner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zählenden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BRD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ein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Flüchtling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. </a:t>
            </a:r>
          </a:p>
          <a:p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Die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ungarndeutsche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Sprache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wurde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verspottet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fremde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Bräuche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wurden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verachtet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4634190" cy="44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4480"/>
      </p:ext>
    </p:extLst>
  </p:cSld>
  <p:clrMapOvr>
    <a:masterClrMapping/>
  </p:clrMapOvr>
  <p:transition advClick="0" advTm="2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helye 5"/>
          <p:cNvPicPr>
            <a:picLocks noGrp="1" noChangeAspect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2" b="11592"/>
          <a:stretch>
            <a:fillRect/>
          </a:stretch>
        </p:blipFill>
        <p:spPr>
          <a:xfrm>
            <a:off x="467544" y="476672"/>
            <a:ext cx="8229600" cy="4251325"/>
          </a:xfrm>
        </p:spPr>
      </p:pic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467544" y="5013176"/>
            <a:ext cx="8208912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32500" lnSpcReduction="20000"/>
          </a:bodyPr>
          <a:lstStyle/>
          <a:p>
            <a:r>
              <a:rPr lang="hu-HU" sz="5500" i="1" dirty="0">
                <a:latin typeface="Cambria" panose="02040503050406030204" pitchFamily="18" charset="0"/>
              </a:rPr>
              <a:t>„Mi a magyarokkal mindig jobban megértettük egymást, mint a németekkel. Amikor kitelepítettek, mi ott csak magyar cigányok voltunk” </a:t>
            </a:r>
            <a:r>
              <a:rPr lang="hu-HU" sz="5500" dirty="0">
                <a:latin typeface="Cambria" panose="02040503050406030204" pitchFamily="18" charset="0"/>
              </a:rPr>
              <a:t>– emlékezett vissza egy német származása miatt deportált asszony  /  </a:t>
            </a:r>
            <a:r>
              <a:rPr lang="hu-HU" sz="55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erinnerte</a:t>
            </a:r>
            <a:r>
              <a:rPr lang="hu-HU" sz="55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55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sich</a:t>
            </a:r>
            <a:r>
              <a:rPr lang="hu-HU" sz="55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55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eine</a:t>
            </a:r>
            <a:r>
              <a:rPr lang="hu-HU" sz="55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55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Frau</a:t>
            </a:r>
            <a:r>
              <a:rPr lang="hu-HU" sz="55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, die </a:t>
            </a:r>
            <a:r>
              <a:rPr lang="hu-HU" sz="55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aufgrund</a:t>
            </a:r>
            <a:r>
              <a:rPr lang="hu-HU" sz="55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55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ihrer</a:t>
            </a:r>
            <a:r>
              <a:rPr lang="hu-HU" sz="55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55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deutschen</a:t>
            </a:r>
            <a:r>
              <a:rPr lang="hu-HU" sz="55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55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Herkunft</a:t>
            </a:r>
            <a:r>
              <a:rPr lang="hu-HU" sz="55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55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deportiert</a:t>
            </a:r>
            <a:r>
              <a:rPr lang="hu-HU" sz="55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55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worden</a:t>
            </a:r>
            <a:r>
              <a:rPr lang="hu-HU" sz="55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55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war</a:t>
            </a:r>
            <a:r>
              <a:rPr lang="hu-HU" sz="55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endParaRPr lang="hu-HU" sz="3400" dirty="0">
              <a:latin typeface="Cambria" panose="02040503050406030204" pitchFamily="18" charset="0"/>
            </a:endParaRPr>
          </a:p>
          <a:p>
            <a:r>
              <a:rPr lang="hu-HU" sz="5500" dirty="0">
                <a:latin typeface="Cambria" panose="02040503050406030204" pitchFamily="18" charset="0"/>
              </a:rPr>
              <a:t>Ahogy ő mondta  /  </a:t>
            </a:r>
            <a:r>
              <a:rPr lang="hu-HU" sz="55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Wie</a:t>
            </a:r>
            <a:r>
              <a:rPr lang="hu-HU" sz="55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55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sie</a:t>
            </a:r>
            <a:r>
              <a:rPr lang="hu-HU" sz="55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55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sagte</a:t>
            </a:r>
            <a:r>
              <a:rPr lang="hu-HU" sz="5500" i="1" dirty="0">
                <a:latin typeface="Cambria" panose="02040503050406030204" pitchFamily="18" charset="0"/>
              </a:rPr>
              <a:t>:   </a:t>
            </a:r>
            <a:r>
              <a:rPr lang="hu-HU" sz="7700" i="1" dirty="0">
                <a:latin typeface="Cambria" panose="02040503050406030204" pitchFamily="18" charset="0"/>
              </a:rPr>
              <a:t>„Mi svábok, jó magyarok voltunk”.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3687003"/>
      </p:ext>
    </p:extLst>
  </p:cSld>
  <p:clrMapOvr>
    <a:masterClrMapping/>
  </p:clrMapOvr>
  <p:transition advClick="0" advTm="2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16758"/>
          <a:stretch>
            <a:fillRect/>
          </a:stretch>
        </p:blipFill>
        <p:spPr>
          <a:xfrm>
            <a:off x="467544" y="476672"/>
            <a:ext cx="4473662" cy="5979647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292080" y="1340768"/>
            <a:ext cx="3779912" cy="4248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Cambria" panose="02040503050406030204" pitchFamily="18" charset="0"/>
              </a:rPr>
              <a:t>Magyarországról nyolcvan évvel ezelőtt, a kollektív bűnösség jegyében űzték el a svábok felét, kb. 220.000 embert, akaratuk és tiltakozásuk ellenére.</a:t>
            </a:r>
          </a:p>
          <a:p>
            <a:endParaRPr lang="hu-HU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de-DE" sz="18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Vor achtzig Jahren wurden aus Ungarn unter dem Vorwand der Kollektivschuld die Hälfte der Ungarndeutschen, etwa 220.000 Menschen, gegen ihren Willen vertrieben.</a:t>
            </a:r>
          </a:p>
          <a:p>
            <a:endParaRPr lang="hu-HU" dirty="0"/>
          </a:p>
        </p:txBody>
      </p:sp>
    </p:spTree>
  </p:cSld>
  <p:clrMapOvr>
    <a:masterClrMapping/>
  </p:clrMapOvr>
  <p:transition advClick="0" advTm="2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helye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b="12903"/>
          <a:stretch>
            <a:fillRect/>
          </a:stretch>
        </p:blipFill>
        <p:spPr>
          <a:xfrm>
            <a:off x="611560" y="548680"/>
            <a:ext cx="795359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1006475" y="4581525"/>
            <a:ext cx="8137525" cy="18002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hu-HU" sz="2100" kern="1200" cap="none" spc="3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Az 1946. január 19-én Budaörsről indult kitelepítésről, </a:t>
            </a:r>
            <a:br>
              <a:rPr lang="hu-HU" sz="2100" kern="1200" cap="none" spc="3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</a:br>
            <a:r>
              <a:rPr lang="hu-HU" sz="2100" kern="1200" cap="none" spc="3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a magyarországi németek elűzéséről sokáig beszélni sem lehetett.</a:t>
            </a:r>
            <a:br>
              <a:rPr lang="hu-HU" sz="2000" kern="1200" cap="none" spc="3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</a:br>
            <a:br>
              <a:rPr lang="hu-HU" sz="2000" kern="1200" cap="none" spc="3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</a:br>
            <a:r>
              <a:rPr lang="hu-HU" sz="1900" i="1" kern="1200" cap="none" spc="3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Über</a:t>
            </a:r>
            <a:r>
              <a:rPr lang="hu-HU" sz="1900" i="1" kern="1200" cap="none" spc="3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 die </a:t>
            </a:r>
            <a:r>
              <a:rPr lang="hu-HU" sz="1900" i="1" kern="1200" cap="none" spc="3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Vertreibung</a:t>
            </a:r>
            <a:r>
              <a:rPr lang="hu-HU" sz="1900" i="1" kern="1200" cap="none" spc="3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 der </a:t>
            </a:r>
            <a:r>
              <a:rPr lang="hu-HU" sz="1900" i="1" kern="1200" cap="none" spc="3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Ungarndeutschen</a:t>
            </a:r>
            <a:r>
              <a:rPr lang="hu-HU" sz="1900" i="1" kern="1200" cap="none" spc="3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, die am 19. </a:t>
            </a:r>
            <a:r>
              <a:rPr lang="hu-HU" sz="1900" i="1" kern="1200" cap="none" spc="3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Januar</a:t>
            </a:r>
            <a:r>
              <a:rPr lang="hu-HU" sz="1900" i="1" kern="1200" cap="none" spc="3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 1946 </a:t>
            </a:r>
            <a:br>
              <a:rPr lang="hu-HU" sz="1900" i="1" kern="1200" cap="none" spc="3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</a:br>
            <a:r>
              <a:rPr lang="hu-HU" sz="1900" i="1" kern="1200" cap="none" spc="3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von Budaörs </a:t>
            </a:r>
            <a:r>
              <a:rPr lang="hu-HU" sz="1900" i="1" kern="1200" cap="none" spc="3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aus</a:t>
            </a:r>
            <a:r>
              <a:rPr lang="hu-HU" sz="1900" i="1" kern="1200" cap="none" spc="3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 </a:t>
            </a:r>
            <a:r>
              <a:rPr lang="hu-HU" sz="1900" i="1" kern="1200" cap="none" spc="3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begann</a:t>
            </a:r>
            <a:r>
              <a:rPr lang="hu-HU" sz="1900" i="1" kern="1200" cap="none" spc="3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, </a:t>
            </a:r>
            <a:r>
              <a:rPr lang="hu-HU" sz="1900" i="1" kern="1200" cap="none" spc="3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durfte</a:t>
            </a:r>
            <a:r>
              <a:rPr lang="hu-HU" sz="1900" i="1" kern="1200" cap="none" spc="3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 </a:t>
            </a:r>
            <a:r>
              <a:rPr lang="hu-HU" sz="1900" i="1" kern="1200" cap="none" spc="3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lange</a:t>
            </a:r>
            <a:r>
              <a:rPr lang="hu-HU" sz="1900" i="1" kern="1200" cap="none" spc="3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 Zeit </a:t>
            </a:r>
            <a:r>
              <a:rPr lang="hu-HU" sz="1900" i="1" kern="1200" cap="none" spc="3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nicht</a:t>
            </a:r>
            <a:r>
              <a:rPr lang="hu-HU" sz="1900" i="1" kern="1200" cap="none" spc="3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 </a:t>
            </a:r>
            <a:r>
              <a:rPr lang="hu-HU" sz="1900" i="1" kern="1200" cap="none" spc="3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gesprochen</a:t>
            </a:r>
            <a:r>
              <a:rPr lang="hu-HU" sz="1900" i="1" kern="1200" cap="none" spc="3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 </a:t>
            </a:r>
            <a:r>
              <a:rPr lang="hu-HU" sz="1900" i="1" kern="1200" cap="none" spc="3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werden</a:t>
            </a:r>
            <a:r>
              <a:rPr lang="hu-HU" sz="1900" i="1" kern="1200" cap="none" spc="3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ransition advClick="0" advTm="2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helye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" r="3619" b="3236"/>
          <a:stretch/>
        </p:blipFill>
        <p:spPr>
          <a:xfrm>
            <a:off x="323528" y="332656"/>
            <a:ext cx="4488169" cy="6238526"/>
          </a:xfrm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220072" y="1124744"/>
            <a:ext cx="3600400" cy="4680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sz="2000" dirty="0">
                <a:latin typeface="Cambria" panose="02040503050406030204" pitchFamily="18" charset="0"/>
              </a:rPr>
              <a:t>A kollektív bűnösség alapján nyugvó kitelepítési rendelet kimondta: mindazokat ki kell telepíteni, akik az 1941-es népszámláláskor magukat német anyanyelvűnek, vagy nemzetiségűnek vallották.</a:t>
            </a:r>
          </a:p>
          <a:p>
            <a:endParaRPr lang="hu-HU" dirty="0">
              <a:latin typeface="Cambria" panose="02040503050406030204" pitchFamily="18" charset="0"/>
            </a:endParaRPr>
          </a:p>
          <a:p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Die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auf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Kollektivschuld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basierende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Aussiedlungsverordnung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sah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vor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dass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alle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Personen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deportiert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werden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mussten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, die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sich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bei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der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Volkszählung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von 1941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als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deutschsprachig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oder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deutscher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Nationalität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bezeichnet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hatten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ransition advClick="0" advTm="2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90157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ctagon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88" y="1052736"/>
            <a:ext cx="410445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395536" y="4581128"/>
            <a:ext cx="8466584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i="1" dirty="0"/>
              <a:t>„</a:t>
            </a:r>
            <a:r>
              <a:rPr lang="hu-HU" sz="2000" i="1" dirty="0">
                <a:latin typeface="Cambria" panose="02040503050406030204" pitchFamily="18" charset="0"/>
              </a:rPr>
              <a:t>Egy szombati nap volt, amikor teherautókkal jöttek értünk. Senki sem tudta, hogy kit és miért visznek. Apám nem volt </a:t>
            </a:r>
            <a:r>
              <a:rPr lang="hu-HU" sz="2000" i="1" dirty="0" err="1">
                <a:latin typeface="Cambria" panose="02040503050406030204" pitchFamily="18" charset="0"/>
              </a:rPr>
              <a:t>volksbundista</a:t>
            </a:r>
            <a:r>
              <a:rPr lang="hu-HU" sz="2000" i="1" dirty="0">
                <a:latin typeface="Cambria" panose="02040503050406030204" pitchFamily="18" charset="0"/>
              </a:rPr>
              <a:t>, a háborúban magyar katona volt, mégis rajta volt a kitelepítési listán. Talán azért, mert német anyanyelvűnek vallotta magát, talán azért, mert az egyik legtehetősebb       ember volt a faluban. Fogalmunk sem volt, hová megyünk.”</a:t>
            </a:r>
          </a:p>
        </p:txBody>
      </p:sp>
    </p:spTree>
  </p:cSld>
  <p:clrMapOvr>
    <a:masterClrMapping/>
  </p:clrMapOvr>
  <p:transition advClick="0" advTm="2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terfall_j0262353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59" y="3429000"/>
            <a:ext cx="3601767" cy="259228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mnts-sky.png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4183888" cy="5616624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4" name="Téglalap 3"/>
          <p:cNvSpPr/>
          <p:nvPr/>
        </p:nvSpPr>
        <p:spPr>
          <a:xfrm>
            <a:off x="4937973" y="764704"/>
            <a:ext cx="3871655" cy="2215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u-HU" sz="2000" i="1" dirty="0">
                <a:latin typeface="Cambria" panose="02040503050406030204" pitchFamily="18" charset="0"/>
              </a:rPr>
              <a:t>„Nincs irgalom, nincs kegyelem. </a:t>
            </a:r>
          </a:p>
          <a:p>
            <a:r>
              <a:rPr lang="hu-HU" sz="2000" i="1" dirty="0">
                <a:latin typeface="Cambria" panose="02040503050406030204" pitchFamily="18" charset="0"/>
              </a:rPr>
              <a:t>A legradikálisabb megoldást követeljük: a svábokat egytől egyig ki kell telepíteni az országból.” </a:t>
            </a:r>
            <a:r>
              <a:rPr lang="hu-HU" sz="2000" dirty="0">
                <a:latin typeface="Cambria" panose="02040503050406030204" pitchFamily="18" charset="0"/>
              </a:rPr>
              <a:t> mondta a parasztpárti Kovács Imre  /  </a:t>
            </a:r>
            <a:r>
              <a:rPr lang="hu-HU" sz="19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sagte</a:t>
            </a:r>
            <a:r>
              <a:rPr lang="hu-HU" sz="19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der </a:t>
            </a:r>
            <a:r>
              <a:rPr lang="hu-HU" sz="19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Bauernpartei-Politiker</a:t>
            </a:r>
            <a:r>
              <a:rPr lang="hu-HU" sz="19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Imre Kovács</a:t>
            </a:r>
          </a:p>
        </p:txBody>
      </p:sp>
    </p:spTree>
  </p:cSld>
  <p:clrMapOvr>
    <a:masterClrMapping/>
  </p:clrMapOvr>
  <p:transition advClick="0" advTm="2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8" y="404664"/>
            <a:ext cx="3913490" cy="6048672"/>
          </a:xfrm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220072" y="2276872"/>
            <a:ext cx="3505200" cy="3352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sz="2000" dirty="0">
                <a:latin typeface="Cambria" panose="02040503050406030204" pitchFamily="18" charset="0"/>
              </a:rPr>
              <a:t>A magyarországi németeket származási alapon fosztották meg szülőföldjüktől, egzisztenciájuktól, méltóságuktól, és sokszor közvetlen családtagjaiktól is.</a:t>
            </a:r>
          </a:p>
          <a:p>
            <a:endParaRPr lang="hu-HU" dirty="0">
              <a:latin typeface="Cambria" panose="02040503050406030204" pitchFamily="18" charset="0"/>
            </a:endParaRPr>
          </a:p>
          <a:p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Die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Ungarndeutschen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wurden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aufgrund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ihrer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Herkunft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ihrer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Heimat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ihrer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Existenz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ihrer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Würde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und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oft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auch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ihrer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unmittelbaren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Familien-angehörigen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beraubt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5883250"/>
      </p:ext>
    </p:extLst>
  </p:cSld>
  <p:clrMapOvr>
    <a:masterClrMapping/>
  </p:clrMapOvr>
  <p:transition advClick="0" advTm="2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5292080" y="675542"/>
            <a:ext cx="3505200" cy="54726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sz="2000" dirty="0">
                <a:latin typeface="Cambria" panose="02040503050406030204" pitchFamily="18" charset="0"/>
              </a:rPr>
              <a:t>A II. Világháborút követő években 12-14 millió németet űztek el lakóhelyéről Kelet-Európában. A legtöbbet,          kb. 7 millió embert Lengyelországból és a Baltikum térségéből,               kb. 3 millió embert pedig Csehszlovákiából.</a:t>
            </a:r>
          </a:p>
          <a:p>
            <a:endParaRPr lang="hu-HU" dirty="0">
              <a:latin typeface="Cambria" panose="02040503050406030204" pitchFamily="18" charset="0"/>
            </a:endParaRPr>
          </a:p>
          <a:p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In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den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Jahren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nach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dem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Zweiten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Weltkrieg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wurden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12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bis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14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Millionen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Deutsche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aus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ihrer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Heimat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in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Osteuropa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vertrieben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. Die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meisten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davon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etwa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7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Millionen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Menschen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aus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Polen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und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aus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dem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Baltikum, 3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Millionen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aus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der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Tschechoslowakei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5967"/>
            <a:ext cx="4536504" cy="43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64892"/>
      </p:ext>
    </p:extLst>
  </p:cSld>
  <p:clrMapOvr>
    <a:masterClrMapping/>
  </p:clrMapOvr>
  <p:transition advClick="0" advTm="2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51520" y="4293096"/>
            <a:ext cx="8610600" cy="16085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sz="2000" dirty="0">
                <a:latin typeface="Cambria" panose="02040503050406030204" pitchFamily="18" charset="0"/>
              </a:rPr>
              <a:t>Nem véletlenül próbáltak tízezernél is többen visszaszökni Magyarországra, hazatérni a falujukba: a büszke sváb gazdáknak az első időben barakkokban, betanított munkásként kellett túlélniük.</a:t>
            </a:r>
          </a:p>
          <a:p>
            <a:endParaRPr lang="hu-HU" sz="1200" dirty="0">
              <a:latin typeface="Cambria" panose="02040503050406030204" pitchFamily="18" charset="0"/>
            </a:endParaRPr>
          </a:p>
          <a:p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Kein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Zufall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dass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mehr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als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zehntausend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Menschen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versuchten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nach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Ungarn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in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ihre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Dörfer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zurückzukehren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: Die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stolzen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ungarndeutschen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Bauern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mussten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zunächst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in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Baracken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als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‚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ungelernte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Arbeiter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’ </a:t>
            </a:r>
            <a:r>
              <a:rPr lang="hu-H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überleben</a:t>
            </a:r>
            <a:r>
              <a:rPr lang="hu-H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60" y="620688"/>
            <a:ext cx="6012160" cy="338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2573316"/>
      </p:ext>
    </p:extLst>
  </p:cSld>
  <p:clrMapOvr>
    <a:masterClrMapping/>
  </p:clrMapOvr>
  <p:transition advClick="0" advTm="20000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szikus fénykép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ka">
  <a:themeElements>
    <a:clrScheme name="Tec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565</Words>
  <Application>Microsoft Office PowerPoint</Application>
  <PresentationFormat>Diavetítés a képernyőre (4:3 oldalarány)</PresentationFormat>
  <Paragraphs>37</Paragraphs>
  <Slides>11</Slides>
  <Notes>8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Century Schoolbook</vt:lpstr>
      <vt:lpstr>Franklin Gothic Book</vt:lpstr>
      <vt:lpstr>Wingdings 2</vt:lpstr>
      <vt:lpstr>Klasszikus fényképalbum</vt:lpstr>
      <vt:lpstr>Technika</vt:lpstr>
      <vt:lpstr>Mi svábok, jó magyarok voltunk</vt:lpstr>
      <vt:lpstr>PowerPoint-bemutató</vt:lpstr>
      <vt:lpstr>Az 1946. január 19-én Budaörsről indult kitelepítésről,  a magyarországi németek elűzéséről sokáig beszélni sem lehetett.  Über die Vertreibung der Ungarndeutschen, die am 19. Januar 1946  von Budaörs aus begann, durfte lange Zeit nicht gesprochen werden.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2026-01-15T19:31:13Z</dcterms:created>
  <dcterms:modified xsi:type="dcterms:W3CDTF">2026-01-19T11:48:26Z</dcterms:modified>
</cp:coreProperties>
</file>