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8" r:id="rId6"/>
    <p:sldId id="270" r:id="rId7"/>
    <p:sldId id="272" r:id="rId8"/>
    <p:sldId id="264" r:id="rId9"/>
    <p:sldId id="269" r:id="rId10"/>
    <p:sldId id="266" r:id="rId11"/>
    <p:sldId id="267" r:id="rId12"/>
    <p:sldId id="258" r:id="rId13"/>
    <p:sldId id="260" r:id="rId14"/>
    <p:sldId id="259" r:id="rId15"/>
    <p:sldId id="261" r:id="rId16"/>
    <p:sldId id="257" r:id="rId17"/>
    <p:sldId id="262" r:id="rId18"/>
    <p:sldId id="263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5D2A95-20A4-2C89-1195-61C63F62B037}" v="598" dt="2024-10-26T09:44:49.345"/>
    <p1510:client id="{C6958D32-6A24-D4F8-8D40-3B9CF5528AC0}" v="228" dt="2024-10-25T18:08:26.325"/>
    <p1510:client id="{52E28F95-80CA-3FAB-31B1-2D8A357DE39B}" v="109" dt="2024-10-26T08:13:06.443"/>
    <p1510:client id="{55D32A27-0F97-9764-83DD-00CBB4805957}" v="23" dt="2024-10-26T06:48:36.082"/>
    <p1510:client id="{7F1037DB-DB89-B7F8-8A38-059513E0B362}" v="3" dt="2024-10-26T08:07:54.184"/>
    <p1510:client id="{8B21CAB3-4E6F-D2A4-CC17-44D7E9741A72}" v="734" dt="2024-10-26T09:21:05.553"/>
    <p1510:client id="{8438FDF2-040E-DE43-A452-F37C3A78B847}" v="12" dt="2024-10-25T19:33:11.476"/>
    <p1510:client id="{BE04DF5C-F904-42FB-CA09-57AFAFB9E6EC}" v="451" dt="2024-10-25T19:23:46.650"/>
    <p1510:client id="{93CB0A03-F475-1EF4-3A1B-1808EB7692F0}" v="825" dt="2024-10-26T08:04:47.440"/>
    <p1510:client id="{D65078B5-EF65-3195-C40F-6A2C0E854609}" v="3" dt="2024-10-26T08:58:47.6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watch/?v=113027941802602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398" y="2743869"/>
            <a:ext cx="10226934" cy="1373070"/>
          </a:xfrm>
        </p:spPr>
        <p:txBody>
          <a:bodyPr/>
          <a:lstStyle/>
          <a:p>
            <a:pPr algn="l"/>
            <a:r>
              <a:rPr lang="hu-HU" sz="4400" err="1"/>
              <a:t>Die</a:t>
            </a:r>
            <a:r>
              <a:rPr lang="hu-HU" sz="4400"/>
              <a:t> </a:t>
            </a:r>
            <a:r>
              <a:rPr lang="hu-HU" sz="4400" err="1"/>
              <a:t>Tarianer</a:t>
            </a:r>
            <a:r>
              <a:rPr lang="hu-HU" sz="4400"/>
              <a:t> Deutsche </a:t>
            </a:r>
            <a:r>
              <a:rPr lang="hu-HU" sz="4400" err="1"/>
              <a:t>Nationalitätengrundschule</a:t>
            </a:r>
            <a:r>
              <a:rPr lang="hu-HU" sz="4400"/>
              <a:t>      </a:t>
            </a:r>
            <a:r>
              <a:rPr lang="hu-HU" sz="4400">
                <a:solidFill>
                  <a:srgbClr val="FFFFFF"/>
                </a:solidFill>
              </a:rPr>
              <a:t>         </a:t>
            </a:r>
            <a:r>
              <a:rPr lang="hu-HU" b="1">
                <a:solidFill>
                  <a:srgbClr val="FFFFFF"/>
                </a:solidFill>
              </a:rPr>
              <a:t> </a:t>
            </a:r>
            <a:r>
              <a:rPr lang="hu-HU" b="1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hu-HU" b="1">
              <a:solidFill>
                <a:schemeClr val="bg1"/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87383" y="5090725"/>
            <a:ext cx="11556274" cy="1117687"/>
          </a:xfrm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hu-HU" sz="72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Unsere</a:t>
            </a:r>
            <a:r>
              <a:rPr lang="hu-HU" sz="7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72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</a:t>
            </a:r>
            <a:r>
              <a:rPr lang="hu-HU" sz="7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hu-HU" sz="4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ép 5" descr="Tarjáni Általános Iskola">
            <a:extLst>
              <a:ext uri="{FF2B5EF4-FFF2-40B4-BE49-F238E27FC236}">
                <a16:creationId xmlns:a16="http://schemas.microsoft.com/office/drawing/2014/main" id="{9CB67F03-C4C0-DD34-462B-9D00C24DE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019" y="2008374"/>
            <a:ext cx="4382220" cy="283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61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3C3F66-66AE-EA99-9642-D7C04D8A0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hu-HU" err="1"/>
              <a:t>Projekte</a:t>
            </a:r>
            <a:r>
              <a:rPr lang="hu-HU"/>
              <a:t> – </a:t>
            </a:r>
            <a:r>
              <a:rPr lang="hu-HU" err="1"/>
              <a:t>Traditionen</a:t>
            </a:r>
            <a:r>
              <a:rPr lang="hu-HU"/>
              <a:t> </a:t>
            </a:r>
            <a:r>
              <a:rPr lang="hu-HU" err="1"/>
              <a:t>hautnah</a:t>
            </a:r>
            <a:r>
              <a:rPr lang="hu-HU"/>
              <a:t> </a:t>
            </a:r>
            <a:r>
              <a:rPr lang="hu-HU" err="1"/>
              <a:t>erleben</a:t>
            </a:r>
          </a:p>
        </p:txBody>
      </p:sp>
      <p:pic>
        <p:nvPicPr>
          <p:cNvPr id="3" name="Tartalom helye 2" descr="A képen ruházat, személy, ember, Emberi arc látható&#10;&#10;Automatikusan generált leírás">
            <a:extLst>
              <a:ext uri="{FF2B5EF4-FFF2-40B4-BE49-F238E27FC236}">
                <a16:creationId xmlns:a16="http://schemas.microsoft.com/office/drawing/2014/main" id="{BBE703BC-A62A-1389-1D6C-A9943CA05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2519084"/>
            <a:ext cx="4849971" cy="3234893"/>
          </a:xfrm>
        </p:spPr>
      </p:pic>
      <p:pic>
        <p:nvPicPr>
          <p:cNvPr id="5" name="Kép 4" descr="Nem érhető el leírás a fényképhez.">
            <a:extLst>
              <a:ext uri="{FF2B5EF4-FFF2-40B4-BE49-F238E27FC236}">
                <a16:creationId xmlns:a16="http://schemas.microsoft.com/office/drawing/2014/main" id="{1532D762-608E-6F52-B8C1-A91031998A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720"/>
          <a:stretch/>
        </p:blipFill>
        <p:spPr>
          <a:xfrm>
            <a:off x="6092624" y="2336872"/>
            <a:ext cx="2096630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Kép 5" descr="Nem érhető el leírás a fényképhez.">
            <a:extLst>
              <a:ext uri="{FF2B5EF4-FFF2-40B4-BE49-F238E27FC236}">
                <a16:creationId xmlns:a16="http://schemas.microsoft.com/office/drawing/2014/main" id="{ACA2C8B3-DC32-C889-D0AE-20A0BBB2FC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906" r="12678" b="-1"/>
          <a:stretch/>
        </p:blipFill>
        <p:spPr>
          <a:xfrm>
            <a:off x="8493965" y="2745745"/>
            <a:ext cx="3390986" cy="278367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777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A106B9FE-7E5A-4047-B5D3-C3C24BD3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B60EBA20-0A64-45D5-B937-FE93DCA0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1">
            <a:extLst>
              <a:ext uri="{FF2B5EF4-FFF2-40B4-BE49-F238E27FC236}">
                <a16:creationId xmlns:a16="http://schemas.microsoft.com/office/drawing/2014/main" id="{3EAD5E5B-543A-4690-8C75-BACF7FFB4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98739700-980C-4F96-84CD-97157DFE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52A2FDCB-3B06-44F3-A0AA-2C056C3E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A0967C7-F549-D418-AD8C-74F87CB7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hu-HU">
                <a:solidFill>
                  <a:srgbClr val="FFFFFF"/>
                </a:solidFill>
              </a:rPr>
              <a:t>Wettbewerbe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840C566-B1F6-85C8-9F98-01F2CD222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7461844" cy="31420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err="1"/>
              <a:t>Komitatswettbewerbe</a:t>
            </a:r>
            <a:r>
              <a:rPr lang="hu-HU"/>
              <a:t> </a:t>
            </a:r>
            <a:r>
              <a:rPr lang="hu-HU" err="1"/>
              <a:t>für</a:t>
            </a:r>
            <a:r>
              <a:rPr lang="hu-HU"/>
              <a:t> </a:t>
            </a:r>
            <a:r>
              <a:rPr lang="hu-HU" err="1"/>
              <a:t>die</a:t>
            </a:r>
            <a:r>
              <a:rPr lang="hu-HU"/>
              <a:t> </a:t>
            </a:r>
            <a:r>
              <a:rPr lang="hu-HU" err="1"/>
              <a:t>Jahrgänge</a:t>
            </a:r>
            <a:r>
              <a:rPr lang="hu-HU"/>
              <a:t> 3-8.</a:t>
            </a:r>
          </a:p>
          <a:p>
            <a:r>
              <a:rPr lang="hu-HU" err="1"/>
              <a:t>Rezitationswettbewerb</a:t>
            </a:r>
            <a:endParaRPr lang="hu-HU"/>
          </a:p>
          <a:p>
            <a:r>
              <a:rPr lang="hu-HU" err="1"/>
              <a:t>Landeswettbewerb</a:t>
            </a:r>
            <a:r>
              <a:rPr lang="hu-HU"/>
              <a:t> </a:t>
            </a:r>
            <a:r>
              <a:rPr lang="hu-HU" err="1"/>
              <a:t>im</a:t>
            </a:r>
            <a:r>
              <a:rPr lang="hu-HU"/>
              <a:t> Fach Deutsch </a:t>
            </a:r>
            <a:r>
              <a:rPr lang="hu-HU" err="1"/>
              <a:t>als</a:t>
            </a:r>
            <a:r>
              <a:rPr lang="hu-HU"/>
              <a:t> </a:t>
            </a:r>
            <a:r>
              <a:rPr lang="hu-HU" err="1"/>
              <a:t>Nationalitätensprache</a:t>
            </a:r>
            <a:r>
              <a:rPr lang="hu-HU"/>
              <a:t> und </a:t>
            </a:r>
            <a:r>
              <a:rPr lang="hu-HU" err="1"/>
              <a:t>Literatur</a:t>
            </a:r>
            <a:r>
              <a:rPr lang="hu-HU"/>
              <a:t> und </a:t>
            </a:r>
            <a:r>
              <a:rPr lang="hu-HU" err="1"/>
              <a:t>im</a:t>
            </a:r>
            <a:r>
              <a:rPr lang="hu-HU"/>
              <a:t> Fach </a:t>
            </a:r>
            <a:r>
              <a:rPr lang="hu-HU" err="1"/>
              <a:t>Volkskunde</a:t>
            </a:r>
            <a:endParaRPr lang="hu-HU"/>
          </a:p>
          <a:p>
            <a:r>
              <a:rPr lang="hu-HU" err="1"/>
              <a:t>Ungarndeutscher</a:t>
            </a:r>
            <a:r>
              <a:rPr lang="hu-HU"/>
              <a:t> </a:t>
            </a:r>
            <a:r>
              <a:rPr lang="hu-HU" err="1"/>
              <a:t>Kommunikationswettbewerb</a:t>
            </a:r>
            <a:endParaRPr lang="hu-HU"/>
          </a:p>
          <a:p>
            <a:r>
              <a:rPr lang="hu-HU"/>
              <a:t>Online-</a:t>
            </a:r>
            <a:r>
              <a:rPr lang="hu-HU" err="1"/>
              <a:t>Wettbewerb</a:t>
            </a:r>
            <a:r>
              <a:rPr lang="hu-HU"/>
              <a:t> </a:t>
            </a:r>
            <a:r>
              <a:rPr lang="hu-HU" err="1"/>
              <a:t>für</a:t>
            </a:r>
            <a:r>
              <a:rPr lang="hu-HU"/>
              <a:t> </a:t>
            </a:r>
            <a:r>
              <a:rPr lang="hu-HU" err="1"/>
              <a:t>die</a:t>
            </a:r>
            <a:r>
              <a:rPr lang="hu-HU"/>
              <a:t> </a:t>
            </a:r>
            <a:r>
              <a:rPr lang="hu-HU" err="1"/>
              <a:t>Viertklässler</a:t>
            </a:r>
            <a:endParaRPr lang="hu-HU"/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61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9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13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22AF41CD-35FE-28D4-9428-F147292C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>
            <a:normAutofit/>
          </a:bodyPr>
          <a:lstStyle/>
          <a:p>
            <a:r>
              <a:rPr lang="hu-HU" err="1"/>
              <a:t>Volkskundewettbewerbe</a:t>
            </a:r>
            <a:r>
              <a:rPr lang="hu-HU"/>
              <a:t> </a:t>
            </a:r>
            <a:r>
              <a:rPr lang="hu-HU" err="1"/>
              <a:t>seit</a:t>
            </a:r>
            <a:r>
              <a:rPr lang="hu-HU"/>
              <a:t> 18 </a:t>
            </a:r>
            <a:r>
              <a:rPr lang="hu-HU" err="1"/>
              <a:t>Jahren</a:t>
            </a: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8DF3483-ED19-55A0-8DC2-1F128127D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632246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1900">
                <a:latin typeface="Trebuchet MS"/>
              </a:rPr>
              <a:t>Themen:  </a:t>
            </a:r>
          </a:p>
          <a:p>
            <a:pPr marL="342900" indent="-342900"/>
            <a:r>
              <a:rPr lang="hu-HU" sz="1900">
                <a:latin typeface="Trebuchet MS"/>
              </a:rPr>
              <a:t>Heilmethoden im Dorf</a:t>
            </a:r>
          </a:p>
          <a:p>
            <a:pPr marL="342900" indent="-342900"/>
            <a:r>
              <a:rPr lang="hu-HU" sz="1900">
                <a:latin typeface="Trebuchet MS"/>
              </a:rPr>
              <a:t>Feiertage im Jahreskreis</a:t>
            </a:r>
          </a:p>
          <a:p>
            <a:pPr marL="342900" indent="-342900"/>
            <a:r>
              <a:rPr lang="hu-HU" sz="1900">
                <a:latin typeface="Trebuchet MS"/>
              </a:rPr>
              <a:t>Alte Berufe</a:t>
            </a:r>
          </a:p>
          <a:p>
            <a:pPr marL="342900" indent="-342900"/>
            <a:r>
              <a:rPr lang="hu-HU" sz="1900">
                <a:latin typeface="Trebuchet MS"/>
              </a:rPr>
              <a:t>Die schwäbische Küche</a:t>
            </a:r>
          </a:p>
          <a:p>
            <a:pPr marL="342900" indent="-342900"/>
            <a:r>
              <a:rPr lang="hu-HU" sz="1900">
                <a:latin typeface="Trebuchet MS"/>
              </a:rPr>
              <a:t>Ungarndeutsche Ortschaften, das Bauernhaus</a:t>
            </a:r>
          </a:p>
          <a:p>
            <a:pPr marL="342900" indent="-342900"/>
            <a:r>
              <a:rPr lang="hu-HU" sz="1900">
                <a:latin typeface="Trebuchet MS"/>
              </a:rPr>
              <a:t>Bauernarbeiten, Wetterregeln</a:t>
            </a:r>
          </a:p>
          <a:p>
            <a:r>
              <a:rPr lang="hu-HU" sz="1900">
                <a:latin typeface="Trebuchet MS"/>
              </a:rPr>
              <a:t> Ungarndeutsche </a:t>
            </a:r>
            <a:r>
              <a:rPr lang="hu-HU" sz="1900" err="1">
                <a:latin typeface="Trebuchet MS"/>
              </a:rPr>
              <a:t>Lehrpfade</a:t>
            </a:r>
          </a:p>
          <a:p>
            <a:r>
              <a:rPr lang="hu-HU" sz="1900">
                <a:latin typeface="Trebuchet MS"/>
              </a:rPr>
              <a:t> Medien </a:t>
            </a:r>
            <a:r>
              <a:rPr lang="hu-HU" sz="1900" err="1">
                <a:latin typeface="Trebuchet MS"/>
              </a:rPr>
              <a:t>der</a:t>
            </a:r>
            <a:r>
              <a:rPr lang="hu-HU" sz="1900">
                <a:latin typeface="Trebuchet MS"/>
              </a:rPr>
              <a:t> </a:t>
            </a:r>
            <a:r>
              <a:rPr lang="hu-HU" sz="1900" err="1">
                <a:latin typeface="Trebuchet MS"/>
              </a:rPr>
              <a:t>Ungarndeutschen</a:t>
            </a:r>
          </a:p>
          <a:p>
            <a:endParaRPr lang="hu-HU" sz="1900">
              <a:latin typeface="Trebuchet MS"/>
            </a:endParaRPr>
          </a:p>
        </p:txBody>
      </p:sp>
      <p:pic>
        <p:nvPicPr>
          <p:cNvPr id="5" name="Kép 4" descr="A képen személy, ruházat, fedett pályás, Emberi arc látható&#10;&#10;Automatikusan generált leírás">
            <a:extLst>
              <a:ext uri="{FF2B5EF4-FFF2-40B4-BE49-F238E27FC236}">
                <a16:creationId xmlns:a16="http://schemas.microsoft.com/office/drawing/2014/main" id="{B82CACD7-ED34-637D-F1BF-EF0442DAA5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62" r="4" b="6421"/>
          <a:stretch/>
        </p:blipFill>
        <p:spPr>
          <a:xfrm>
            <a:off x="6984387" y="484632"/>
            <a:ext cx="4719805" cy="283608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Kép 3" descr="A képen ruházat, személy, fedett pályás, lábbelik látható&#10;&#10;Automatikusan generált leírás">
            <a:extLst>
              <a:ext uri="{FF2B5EF4-FFF2-40B4-BE49-F238E27FC236}">
                <a16:creationId xmlns:a16="http://schemas.microsoft.com/office/drawing/2014/main" id="{66F944AE-6797-2934-0E76-E118210E82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743" r="-1" b="8885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79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097" y="697810"/>
            <a:ext cx="10353964" cy="1080938"/>
          </a:xfrm>
        </p:spPr>
        <p:txBody>
          <a:bodyPr/>
          <a:lstStyle/>
          <a:p>
            <a:pPr algn="ctr"/>
            <a:r>
              <a:rPr lang="hu-HU" dirty="0"/>
              <a:t>„</a:t>
            </a:r>
            <a:r>
              <a:rPr lang="de-DE" dirty="0"/>
              <a:t>Was dem Einzelnen nicht möglich ist, das schaffen viele.</a:t>
            </a:r>
            <a:r>
              <a:rPr lang="hu-HU" dirty="0"/>
              <a:t>”</a:t>
            </a:r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153" y="2033837"/>
            <a:ext cx="5317579" cy="3988184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Tarjáni Német Nemzetiségi Dalkör Egyesü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5118991"/>
            <a:ext cx="1406010" cy="13114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AutoShape 4" descr="Tarianer Tanzgrup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0" name="Picture 6" descr="Tarianer Tanzgrup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056" y="4032658"/>
            <a:ext cx="1392796" cy="1831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2" name="Picture 8" descr="Tarjáni Német Nemzetiségi Önkormányz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2834" r="3557" b="4453"/>
          <a:stretch/>
        </p:blipFill>
        <p:spPr bwMode="auto">
          <a:xfrm>
            <a:off x="1138841" y="1778477"/>
            <a:ext cx="1907884" cy="1854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>
                <a:lumMod val="50000"/>
                <a:lumOff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4" name="Picture 10" descr="Tarján Községért Baráti Kö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64" y="706042"/>
            <a:ext cx="1514769" cy="15005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6" name="Picture 12" descr="Nem érhető el leírás a fényképhez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25" y="2563630"/>
            <a:ext cx="1508948" cy="147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8" name="Picture 14" descr="Lehet, hogy egy kép erről: szöv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769" y="1778482"/>
            <a:ext cx="1529650" cy="1489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40" name="Picture 16" descr="Tarján község | Nemzeti Jelképe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98" y="3941728"/>
            <a:ext cx="1695367" cy="2082598"/>
          </a:xfrm>
          <a:prstGeom prst="rect">
            <a:avLst/>
          </a:prstGeom>
          <a:ln w="190500" cap="sq">
            <a:solidFill>
              <a:schemeClr val="bg1">
                <a:lumMod val="50000"/>
                <a:lumOff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zent Flórián Önkéntes Tűzoltó Egyesület Tarjá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5" y="3223900"/>
            <a:ext cx="1229973" cy="1634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44" name="Picture 20" descr="Községi Sportegyesület Tarjá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48" y="3946571"/>
            <a:ext cx="1410726" cy="1479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>
                <a:lumMod val="50000"/>
                <a:lumOff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49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7CED3D-83F2-4D90-0844-F88D8A835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15" y="562727"/>
            <a:ext cx="10471589" cy="13050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br>
              <a:rPr lang="hu-HU" sz="4800" i="1" dirty="0"/>
            </a:b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Unsere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Schule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Fokus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ihrer</a:t>
            </a:r>
            <a:r>
              <a:rPr lang="hu-H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hu-HU" sz="4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Beziehungen</a:t>
            </a:r>
            <a:endParaRPr lang="hu-H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EE32FA7-4BA3-94B2-D4F9-717A84DE3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5428415"/>
            <a:ext cx="9613861" cy="50777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u-HU"/>
          </a:p>
        </p:txBody>
      </p:sp>
      <p:pic>
        <p:nvPicPr>
          <p:cNvPr id="4" name="Kép 3" descr="Nem érhető el leírás a fényképhez.">
            <a:extLst>
              <a:ext uri="{FF2B5EF4-FFF2-40B4-BE49-F238E27FC236}">
                <a16:creationId xmlns:a16="http://schemas.microsoft.com/office/drawing/2014/main" id="{1BCE7EDD-EBEF-EB44-2692-20DDD3190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1" y="2219083"/>
            <a:ext cx="3871794" cy="282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 descr="Lehet, hogy egy kép erről: 4 ember">
            <a:extLst>
              <a:ext uri="{FF2B5EF4-FFF2-40B4-BE49-F238E27FC236}">
                <a16:creationId xmlns:a16="http://schemas.microsoft.com/office/drawing/2014/main" id="{4A8CD0DE-277A-0EAB-D8D2-4612AAC19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210" y="3630384"/>
            <a:ext cx="3760697" cy="2944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 descr="Lehet, hogy egy kép erről: 8 ember és mentőautó">
            <a:extLst>
              <a:ext uri="{FF2B5EF4-FFF2-40B4-BE49-F238E27FC236}">
                <a16:creationId xmlns:a16="http://schemas.microsoft.com/office/drawing/2014/main" id="{8B7AB307-DDFB-FAE0-FF40-F7288E4BA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183" y="1989659"/>
            <a:ext cx="3151096" cy="2343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Nem érhető el leírás a fényképhez.">
            <a:extLst>
              <a:ext uri="{FF2B5EF4-FFF2-40B4-BE49-F238E27FC236}">
                <a16:creationId xmlns:a16="http://schemas.microsoft.com/office/drawing/2014/main" id="{372F8A4B-6022-1E2F-432B-D1D1CC9966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401" y="3825686"/>
            <a:ext cx="3289409" cy="2561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53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Lehet, hogy egy kép erről: 4 ember, szaxofon, trombita és klarinét">
            <a:extLst>
              <a:ext uri="{FF2B5EF4-FFF2-40B4-BE49-F238E27FC236}">
                <a16:creationId xmlns:a16="http://schemas.microsoft.com/office/drawing/2014/main" id="{B185025E-819D-F018-8018-9C252E18B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488" y="3935787"/>
            <a:ext cx="3956637" cy="270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E814D1E-E194-1D91-269C-B9A35CCF3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16" y="753228"/>
            <a:ext cx="10006066" cy="1080938"/>
          </a:xfrm>
        </p:spPr>
        <p:txBody>
          <a:bodyPr>
            <a:normAutofit/>
          </a:bodyPr>
          <a:lstStyle/>
          <a:p>
            <a:r>
              <a:rPr lang="hu-HU" sz="5400" err="1"/>
              <a:t>Auch</a:t>
            </a:r>
            <a:r>
              <a:rPr lang="hu-HU" sz="5400"/>
              <a:t> </a:t>
            </a:r>
            <a:r>
              <a:rPr lang="hu-HU" sz="5400" err="1"/>
              <a:t>traditionsbewusst</a:t>
            </a:r>
            <a:endParaRPr lang="hu-HU" sz="5400"/>
          </a:p>
        </p:txBody>
      </p:sp>
      <p:pic>
        <p:nvPicPr>
          <p:cNvPr id="4" name="Tartalom helye 3" descr="Nem érhető el leírás a fényképhez.">
            <a:extLst>
              <a:ext uri="{FF2B5EF4-FFF2-40B4-BE49-F238E27FC236}">
                <a16:creationId xmlns:a16="http://schemas.microsoft.com/office/drawing/2014/main" id="{FA2CD132-2705-9293-BDF5-89B5B84F9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96653" y="1719908"/>
            <a:ext cx="3913823" cy="287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Nem érhető el leírás a fényképhez.">
            <a:extLst>
              <a:ext uri="{FF2B5EF4-FFF2-40B4-BE49-F238E27FC236}">
                <a16:creationId xmlns:a16="http://schemas.microsoft.com/office/drawing/2014/main" id="{327248D1-C038-E5AD-58B8-6978967011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808" t="1986" r="2808" b="-1563"/>
          <a:stretch/>
        </p:blipFill>
        <p:spPr>
          <a:xfrm>
            <a:off x="152400" y="1881945"/>
            <a:ext cx="4829742" cy="2550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Kép 2" descr="Nem érhető el leírás a fényképhez.">
            <a:extLst>
              <a:ext uri="{FF2B5EF4-FFF2-40B4-BE49-F238E27FC236}">
                <a16:creationId xmlns:a16="http://schemas.microsoft.com/office/drawing/2014/main" id="{8A031B2B-62A7-F6A8-E2A0-01C81D8063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923" t="683" r="923" b="140"/>
          <a:stretch/>
        </p:blipFill>
        <p:spPr>
          <a:xfrm>
            <a:off x="7964541" y="3817405"/>
            <a:ext cx="3644720" cy="2698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67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9" descr="A képen ruházat, fedett pályás, személy, fal látható&#10;&#10;Automatikusan generált leírás">
            <a:extLst>
              <a:ext uri="{FF2B5EF4-FFF2-40B4-BE49-F238E27FC236}">
                <a16:creationId xmlns:a16="http://schemas.microsoft.com/office/drawing/2014/main" id="{BCF56DEB-90CB-89F2-8A66-68623EAD8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286" y="2639432"/>
            <a:ext cx="5432930" cy="359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9D8F4D3-7405-3D33-85FD-E0261F738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6000" dirty="0"/>
              <a:t>… und </a:t>
            </a:r>
            <a:r>
              <a:rPr lang="hu-HU" sz="6000" dirty="0" err="1"/>
              <a:t>landesweit</a:t>
            </a:r>
            <a:endParaRPr lang="hu-HU" sz="6000" dirty="0"/>
          </a:p>
        </p:txBody>
      </p:sp>
      <p:pic>
        <p:nvPicPr>
          <p:cNvPr id="7" name="Kép 6" descr="Lehet, hogy egy kép erről: 6 ember, lábbeli és belső tér">
            <a:extLst>
              <a:ext uri="{FF2B5EF4-FFF2-40B4-BE49-F238E27FC236}">
                <a16:creationId xmlns:a16="http://schemas.microsoft.com/office/drawing/2014/main" id="{64817ED8-F5E8-B6D7-BE1A-CA0CE8AD7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740" y="2075647"/>
            <a:ext cx="4056530" cy="2700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Kép 10" descr="Lehet, hogy egy kép erről: 12 ember és szöveg">
            <a:extLst>
              <a:ext uri="{FF2B5EF4-FFF2-40B4-BE49-F238E27FC236}">
                <a16:creationId xmlns:a16="http://schemas.microsoft.com/office/drawing/2014/main" id="{807CBC1C-1EA8-5B4F-A6EF-DF9B228D2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403" y="3846978"/>
            <a:ext cx="4399430" cy="277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547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C45322-891F-D307-8BFD-552AF96C3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79" y="753228"/>
            <a:ext cx="10386745" cy="108093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z="4800" dirty="0" err="1"/>
              <a:t>Wir</a:t>
            </a:r>
            <a:r>
              <a:rPr lang="hu-HU" sz="4800" dirty="0"/>
              <a:t> </a:t>
            </a:r>
            <a:r>
              <a:rPr lang="hu-HU" sz="4800" dirty="0" err="1"/>
              <a:t>freuen</a:t>
            </a:r>
            <a:r>
              <a:rPr lang="hu-HU" sz="4800" dirty="0"/>
              <a:t> </a:t>
            </a:r>
            <a:r>
              <a:rPr lang="hu-HU" sz="4800" dirty="0" err="1"/>
              <a:t>uns</a:t>
            </a:r>
            <a:r>
              <a:rPr lang="hu-HU" sz="4800" dirty="0"/>
              <a:t> </a:t>
            </a:r>
            <a:r>
              <a:rPr lang="hu-HU" sz="4800" dirty="0" err="1"/>
              <a:t>über</a:t>
            </a:r>
            <a:r>
              <a:rPr lang="hu-HU" sz="4800" dirty="0"/>
              <a:t> </a:t>
            </a:r>
            <a:r>
              <a:rPr lang="hu-HU" sz="4800" dirty="0" err="1"/>
              <a:t>Euren</a:t>
            </a:r>
            <a:r>
              <a:rPr lang="hu-HU" sz="4800" dirty="0"/>
              <a:t> </a:t>
            </a:r>
            <a:r>
              <a:rPr lang="hu-HU" sz="4800" dirty="0" err="1"/>
              <a:t>Besuch</a:t>
            </a:r>
            <a:r>
              <a:rPr lang="hu-HU" sz="4800" dirty="0"/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73143BC-8830-8D01-C948-E72235583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290261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hu-HU" sz="6000" dirty="0"/>
              <a:t>… und </a:t>
            </a:r>
            <a:r>
              <a:rPr lang="hu-HU" sz="6000" dirty="0" err="1"/>
              <a:t>bedanken</a:t>
            </a:r>
            <a:r>
              <a:rPr lang="hu-HU" sz="6000" dirty="0"/>
              <a:t> </a:t>
            </a:r>
            <a:r>
              <a:rPr lang="hu-HU" sz="6000" dirty="0" err="1"/>
              <a:t>uns</a:t>
            </a:r>
            <a:r>
              <a:rPr lang="hu-HU" sz="6000" dirty="0"/>
              <a:t> </a:t>
            </a:r>
            <a:r>
              <a:rPr lang="hu-HU" sz="6000" dirty="0" err="1"/>
              <a:t>für</a:t>
            </a:r>
            <a:r>
              <a:rPr lang="hu-HU" sz="6000" dirty="0"/>
              <a:t> </a:t>
            </a:r>
            <a:r>
              <a:rPr lang="hu-HU" sz="6000" dirty="0" err="1"/>
              <a:t>die</a:t>
            </a:r>
            <a:r>
              <a:rPr lang="hu-HU" sz="6000" dirty="0"/>
              <a:t> </a:t>
            </a:r>
            <a:r>
              <a:rPr lang="hu-HU" sz="6000" dirty="0" err="1"/>
              <a:t>Aufmerksamkeit</a:t>
            </a:r>
            <a:r>
              <a:rPr lang="hu-HU" sz="6000" dirty="0"/>
              <a:t>!</a:t>
            </a:r>
          </a:p>
          <a:p>
            <a:pPr algn="ctr"/>
            <a:endParaRPr lang="hu-HU" sz="6000" dirty="0"/>
          </a:p>
          <a:p>
            <a:pPr algn="ctr"/>
            <a:r>
              <a:rPr lang="hu-HU" sz="3600" dirty="0" err="1">
                <a:ea typeface="+mn-lt"/>
                <a:cs typeface="+mn-lt"/>
                <a:hlinkClick r:id="rId2"/>
              </a:rPr>
              <a:t>TrachtTag</a:t>
            </a:r>
            <a:r>
              <a:rPr lang="hu-HU" sz="3600" dirty="0">
                <a:ea typeface="+mn-lt"/>
                <a:cs typeface="+mn-lt"/>
                <a:hlinkClick r:id="rId2"/>
              </a:rPr>
              <a:t> Video 2024</a:t>
            </a:r>
            <a:endParaRPr lang="hu-HU" sz="3600" dirty="0">
              <a:ea typeface="+mn-lt"/>
              <a:cs typeface="+mn-lt"/>
            </a:endParaRPr>
          </a:p>
          <a:p>
            <a:pPr algn="ctr"/>
            <a:endParaRPr lang="hu-HU" sz="3600" dirty="0">
              <a:ea typeface="+mn-lt"/>
              <a:cs typeface="+mn-lt"/>
            </a:endParaRPr>
          </a:p>
          <a:p>
            <a:pPr marL="0" indent="0" algn="ctr">
              <a:buNone/>
            </a:pP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71298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E98A663-8CE8-DE56-823A-1ECC117D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hu-HU" err="1"/>
              <a:t>Die</a:t>
            </a:r>
            <a:r>
              <a:rPr lang="hu-HU"/>
              <a:t> </a:t>
            </a:r>
            <a:r>
              <a:rPr lang="hu-HU" err="1"/>
              <a:t>Tarianer</a:t>
            </a:r>
            <a:r>
              <a:rPr lang="hu-HU"/>
              <a:t> </a:t>
            </a:r>
            <a:r>
              <a:rPr lang="hu-HU" err="1"/>
              <a:t>Grundschule</a:t>
            </a:r>
            <a:r>
              <a:rPr lang="hu-HU"/>
              <a:t> </a:t>
            </a:r>
            <a:r>
              <a:rPr lang="hu-HU" err="1"/>
              <a:t>früher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4349C9-F4F1-0C9C-9E64-899C607C0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91" y="1972267"/>
            <a:ext cx="6588863" cy="47257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1682: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Gründung der reformierten Schule </a:t>
            </a: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1762: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Bau der katholischen Schule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1910: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Die reformierte Volksschule bekam ein neues Gebäude.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1920: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Umbau und gründliche Restaurierung der katholischen  Volksschule.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1937:</a:t>
            </a:r>
            <a:r>
              <a:rPr lang="de" sz="1700">
                <a:latin typeface="Times New Roman"/>
                <a:cs typeface="Times New Roman"/>
              </a:rPr>
              <a:t> Im September begann in der ersten Klasse der katholischen Schule der Unterricht in ungarischer Unterrichtssprache.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1941: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In der katholischen Schule wurde Deutsch als Unterrichtssprache eingeführt (bis 1944)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1948:</a:t>
            </a:r>
            <a:r>
              <a:rPr lang="de" sz="1700">
                <a:latin typeface="Times New Roman"/>
                <a:cs typeface="Times New Roman"/>
              </a:rPr>
              <a:t> Im Herbst wurden die Konfessionsschulen verstaatlicht.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1951</a:t>
            </a:r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:</a:t>
            </a:r>
            <a:r>
              <a:rPr lang="de" sz="1700">
                <a:latin typeface="Times New Roman"/>
                <a:cs typeface="Times New Roman"/>
              </a:rPr>
              <a:t> Baubeginn der neuen staatlichen Volksschule, anstelle der alten katholischen Schule.</a:t>
            </a:r>
            <a:endParaRPr lang="hu-HU" sz="1700">
              <a:latin typeface="Times New Roman"/>
              <a:cs typeface="Times New Roman"/>
            </a:endParaRPr>
          </a:p>
          <a:p>
            <a:r>
              <a:rPr lang="de" sz="1700" b="1">
                <a:solidFill>
                  <a:schemeClr val="bg2">
                    <a:lumMod val="20000"/>
                    <a:lumOff val="80000"/>
                  </a:schemeClr>
                </a:solidFill>
                <a:highlight>
                  <a:srgbClr val="800000"/>
                </a:highlight>
                <a:latin typeface="Times New Roman"/>
                <a:cs typeface="Times New Roman"/>
              </a:rPr>
              <a:t>1953:</a:t>
            </a:r>
            <a:r>
              <a:rPr lang="de" sz="1700">
                <a:solidFill>
                  <a:schemeClr val="bg2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 </a:t>
            </a:r>
            <a:r>
              <a:rPr lang="de" sz="1700">
                <a:latin typeface="Times New Roman"/>
                <a:cs typeface="Times New Roman"/>
              </a:rPr>
              <a:t>September, Eröffnung des Neubaus der Volksschule</a:t>
            </a:r>
          </a:p>
          <a:p>
            <a:pPr marL="0" indent="0">
              <a:buNone/>
            </a:pPr>
            <a:r>
              <a:rPr lang="de" sz="1700">
                <a:latin typeface="Times New Roman"/>
                <a:cs typeface="Times New Roman"/>
              </a:rPr>
              <a:t>               </a:t>
            </a:r>
            <a:r>
              <a:rPr lang="de" sz="1700" i="1">
                <a:latin typeface="Times New Roman"/>
                <a:cs typeface="Times New Roman"/>
              </a:rPr>
              <a:t>/Quelle: Anton </a:t>
            </a:r>
            <a:r>
              <a:rPr lang="de" sz="1700" i="1" err="1">
                <a:latin typeface="Times New Roman"/>
                <a:cs typeface="Times New Roman"/>
              </a:rPr>
              <a:t>Treszl</a:t>
            </a:r>
            <a:r>
              <a:rPr lang="de" sz="1700" i="1">
                <a:latin typeface="Times New Roman"/>
                <a:cs typeface="Times New Roman"/>
              </a:rPr>
              <a:t>: TARIAN - Ein ungarndeutsches Dorf</a:t>
            </a:r>
            <a:endParaRPr lang="hu-HU" sz="1700">
              <a:latin typeface="Trebuchet MS" panose="020B0603020202020204"/>
              <a:cs typeface="Times New Roman"/>
            </a:endParaRPr>
          </a:p>
          <a:p>
            <a:pPr marL="0" indent="0">
              <a:buNone/>
            </a:pPr>
            <a:r>
              <a:rPr lang="de" sz="1700" i="1">
                <a:latin typeface="Times New Roman"/>
                <a:cs typeface="Times New Roman"/>
              </a:rPr>
              <a:t>                                                                     und seine Umgebung II/</a:t>
            </a:r>
            <a:endParaRPr lang="hu-HU" sz="1700"/>
          </a:p>
        </p:txBody>
      </p:sp>
      <p:pic>
        <p:nvPicPr>
          <p:cNvPr id="5" name="Kép 4" descr="A képen épület, kültéri, ház, ablak látható&#10;&#10;Automatikusan generált leírás">
            <a:extLst>
              <a:ext uri="{FF2B5EF4-FFF2-40B4-BE49-F238E27FC236}">
                <a16:creationId xmlns:a16="http://schemas.microsoft.com/office/drawing/2014/main" id="{2D4C528A-DB29-ADA7-6A16-BB0096D25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913" y="4813805"/>
            <a:ext cx="5610087" cy="2045347"/>
          </a:xfrm>
          <a:prstGeom prst="rect">
            <a:avLst/>
          </a:prstGeom>
        </p:spPr>
      </p:pic>
      <p:pic>
        <p:nvPicPr>
          <p:cNvPr id="7" name="Kép 6" descr="A képen kültéri, épület, ház, fa látható&#10;&#10;Automatikusan generált leírás">
            <a:extLst>
              <a:ext uri="{FF2B5EF4-FFF2-40B4-BE49-F238E27FC236}">
                <a16:creationId xmlns:a16="http://schemas.microsoft.com/office/drawing/2014/main" id="{0A255E59-1ECA-13DF-ED8E-9C4C37026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827" y="1980095"/>
            <a:ext cx="5632173" cy="265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9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DF5C3E-BDAB-40E6-A40B-8C05D8CD3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0C31A-86E3-472B-B929-496667598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D3589A-DB65-424B-ACF1-5C8155F1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784D76-D302-4160-A2D4-C2F4AB76D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12862" cy="1368198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008AF0C-4A4F-B086-BAAD-334637C1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69" y="885750"/>
            <a:ext cx="5584677" cy="1080938"/>
          </a:xfrm>
        </p:spPr>
        <p:txBody>
          <a:bodyPr>
            <a:normAutofit/>
          </a:bodyPr>
          <a:lstStyle/>
          <a:p>
            <a:pPr algn="ctr"/>
            <a:r>
              <a:rPr lang="de" err="1">
                <a:solidFill>
                  <a:srgbClr val="FFFFFF"/>
                </a:solidFill>
                <a:latin typeface="Trebuchet MS"/>
                <a:cs typeface="Times New Roman"/>
              </a:rPr>
              <a:t>Sándor</a:t>
            </a:r>
            <a:r>
              <a:rPr lang="de">
                <a:solidFill>
                  <a:srgbClr val="FFFFFF"/>
                </a:solidFill>
                <a:latin typeface="Trebuchet MS"/>
                <a:cs typeface="Times New Roman"/>
              </a:rPr>
              <a:t> </a:t>
            </a:r>
            <a:r>
              <a:rPr lang="de" err="1">
                <a:solidFill>
                  <a:srgbClr val="FFFFFF"/>
                </a:solidFill>
                <a:latin typeface="Trebuchet MS"/>
                <a:cs typeface="Times New Roman"/>
              </a:rPr>
              <a:t>Győry</a:t>
            </a:r>
            <a:endParaRPr lang="hu-HU" err="1">
              <a:solidFill>
                <a:srgbClr val="FFFFFF"/>
              </a:solidFill>
              <a:latin typeface="Trebuchet MS"/>
              <a:cs typeface="Times New Roman"/>
            </a:endParaRPr>
          </a:p>
          <a:p>
            <a:pPr algn="ctr"/>
            <a:r>
              <a:rPr lang="de" sz="1800">
                <a:solidFill>
                  <a:srgbClr val="FFFFFF"/>
                </a:solidFill>
                <a:latin typeface="Trebuchet MS"/>
                <a:cs typeface="Times New Roman"/>
              </a:rPr>
              <a:t>(</a:t>
            </a:r>
            <a:r>
              <a:rPr lang="de" sz="1800" err="1">
                <a:solidFill>
                  <a:srgbClr val="FFFFFF"/>
                </a:solidFill>
                <a:latin typeface="Trebuchet MS"/>
                <a:cs typeface="Times New Roman"/>
              </a:rPr>
              <a:t>Tarian</a:t>
            </a:r>
            <a:r>
              <a:rPr lang="de" sz="1800">
                <a:solidFill>
                  <a:srgbClr val="FFFFFF"/>
                </a:solidFill>
                <a:latin typeface="Trebuchet MS"/>
                <a:cs typeface="Times New Roman"/>
              </a:rPr>
              <a:t>, 15.04.1795 – Budapest, 09.03.1870)</a:t>
            </a:r>
            <a:endParaRPr lang="hu-HU" sz="1800">
              <a:solidFill>
                <a:srgbClr val="FFFFFF"/>
              </a:solidFill>
              <a:latin typeface="Trebuchet MS"/>
              <a:cs typeface="Times New Roman"/>
            </a:endParaRPr>
          </a:p>
          <a:p>
            <a:endParaRPr lang="hu-HU" sz="2300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8D9710-1A5F-4D24-B654-F2081DE60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6409944" cy="25839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EEE3A1-7662-9CE5-0E90-A3CFB2E2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3286612"/>
            <a:ext cx="5414060" cy="35661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" sz="2000">
                <a:solidFill>
                  <a:schemeClr val="bg1"/>
                </a:solidFill>
                <a:latin typeface="Times New Roman"/>
                <a:cs typeface="Times New Roman"/>
              </a:rPr>
              <a:t>Ingenieur</a:t>
            </a:r>
            <a:endParaRPr lang="en-US" sz="2000">
              <a:solidFill>
                <a:schemeClr val="bg1"/>
              </a:solidFill>
              <a:latin typeface="Trebuchet MS" panose="020B0603020202020204"/>
              <a:cs typeface="Times New Roman"/>
            </a:endParaRPr>
          </a:p>
          <a:p>
            <a:r>
              <a:rPr lang="de" sz="2000">
                <a:solidFill>
                  <a:schemeClr val="bg1"/>
                </a:solidFill>
                <a:latin typeface="Times New Roman"/>
                <a:cs typeface="Times New Roman"/>
              </a:rPr>
              <a:t>Mathematiker</a:t>
            </a:r>
            <a:endParaRPr lang="en-US" sz="2000">
              <a:solidFill>
                <a:schemeClr val="bg1"/>
              </a:solidFill>
              <a:latin typeface="Trebuchet MS" panose="020B0603020202020204"/>
              <a:cs typeface="Times New Roman"/>
            </a:endParaRPr>
          </a:p>
          <a:p>
            <a:r>
              <a:rPr lang="de" sz="2000">
                <a:solidFill>
                  <a:schemeClr val="bg1"/>
                </a:solidFill>
                <a:latin typeface="Times New Roman"/>
                <a:cs typeface="Times New Roman"/>
              </a:rPr>
              <a:t>die Grundschule trug früher (von 1990) seinen Name</a:t>
            </a:r>
            <a:endParaRPr lang="en-US" sz="2000">
              <a:solidFill>
                <a:schemeClr val="bg1"/>
              </a:solidFill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57E7D2-A94B-4A8D-B58F-D3E30C235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163" y="642795"/>
            <a:ext cx="4812406" cy="5575125"/>
          </a:xfrm>
          <a:prstGeom prst="rect">
            <a:avLst/>
          </a:prstGeom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portré, Emberi arc, Emberi szakáll, vázlat látható&#10;&#10;Automatikusan generált leírás">
            <a:extLst>
              <a:ext uri="{FF2B5EF4-FFF2-40B4-BE49-F238E27FC236}">
                <a16:creationId xmlns:a16="http://schemas.microsoft.com/office/drawing/2014/main" id="{ED7BF712-101D-34BA-71E3-9E234E88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684" y="955591"/>
            <a:ext cx="3630917" cy="494002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26995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 descr="A képen kültéri, ablak, épület, ház látható&#10;&#10;Automatikusan generált leírás">
            <a:extLst>
              <a:ext uri="{FF2B5EF4-FFF2-40B4-BE49-F238E27FC236}">
                <a16:creationId xmlns:a16="http://schemas.microsoft.com/office/drawing/2014/main" id="{41A62071-4F1B-4DB0-F0DA-3A93C85FDA9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grayscl/>
          </a:blip>
          <a:srcRect t="7564" b="4888"/>
          <a:stretch/>
        </p:blipFill>
        <p:spPr>
          <a:xfrm>
            <a:off x="-1357" y="609662"/>
            <a:ext cx="12192000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008AF0C-4A4F-B086-BAAD-334637C1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hu-HU"/>
              <a:t>… und </a:t>
            </a:r>
            <a:r>
              <a:rPr lang="hu-HU" err="1"/>
              <a:t>heute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D55983-5690-3AB2-9747-1DD3B360A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9191" y="2432814"/>
            <a:ext cx="6444381" cy="368150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300" err="1"/>
              <a:t>Standorte</a:t>
            </a:r>
            <a:r>
              <a:rPr lang="en-US" sz="2300"/>
              <a:t>: in Tarian / </a:t>
            </a:r>
            <a:r>
              <a:rPr lang="en-US" sz="2300" err="1"/>
              <a:t>Tolnau</a:t>
            </a:r>
            <a:r>
              <a:rPr lang="en-US" sz="2300"/>
              <a:t> / Héreg</a:t>
            </a:r>
          </a:p>
          <a:p>
            <a:r>
              <a:rPr lang="en-US" sz="2300"/>
              <a:t>Name: </a:t>
            </a:r>
            <a:r>
              <a:rPr lang="en-US" sz="2300" err="1"/>
              <a:t>Tarianer</a:t>
            </a:r>
            <a:r>
              <a:rPr lang="en-US" sz="2300"/>
              <a:t> Deutsche </a:t>
            </a:r>
            <a:r>
              <a:rPr lang="en-US" sz="2300" err="1"/>
              <a:t>Nationalitätengrundschule</a:t>
            </a:r>
            <a:endParaRPr lang="en-US" sz="2300" err="1">
              <a:solidFill>
                <a:srgbClr val="FFFFFF"/>
              </a:solidFill>
              <a:latin typeface="Trebuchet MS"/>
              <a:cs typeface="Times New Roman"/>
            </a:endParaRPr>
          </a:p>
          <a:p>
            <a:r>
              <a:rPr lang="en-US" sz="2300"/>
              <a:t>In Tarian – 300 </a:t>
            </a:r>
            <a:r>
              <a:rPr lang="en-US" sz="2300" err="1"/>
              <a:t>SchülerInnen</a:t>
            </a:r>
            <a:r>
              <a:rPr lang="en-US" sz="2300"/>
              <a:t>; 32 </a:t>
            </a:r>
            <a:r>
              <a:rPr lang="en-US" sz="2300" err="1"/>
              <a:t>Pädagogen</a:t>
            </a:r>
            <a:endParaRPr lang="en-US" sz="2300"/>
          </a:p>
          <a:p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Seit 2020: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Erhalter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der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Grundschule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ist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die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Tarianer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Ungarndeutsche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Selbstverwaltung</a:t>
            </a:r>
            <a:endParaRPr lang="en-US" sz="2300">
              <a:solidFill>
                <a:srgbClr val="FFFFFF"/>
              </a:solidFill>
              <a:latin typeface="Trebuchet MS"/>
              <a:cs typeface="Times New Roman"/>
            </a:endParaRPr>
          </a:p>
          <a:p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Zwei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Gebäude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("A" und "B")</a:t>
            </a:r>
          </a:p>
          <a:p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Zweisprachige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Unterrichte</a:t>
            </a:r>
            <a:endParaRPr lang="en-US" sz="2300">
              <a:solidFill>
                <a:srgbClr val="FFFFFF"/>
              </a:solidFill>
              <a:latin typeface="Trebuchet MS"/>
              <a:cs typeface="Times New Roman"/>
            </a:endParaRPr>
          </a:p>
          <a:p>
            <a:pPr marL="0" indent="0">
              <a:buNone/>
            </a:pP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  (+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Volkskunde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,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Geografie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;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Naturwissenschaft</a:t>
            </a:r>
            <a:endParaRPr lang="en-US" err="1">
              <a:solidFill>
                <a:srgbClr val="FFFFFF"/>
              </a:solidFill>
              <a:latin typeface="Trebuchet MS"/>
              <a:cs typeface="Times New Roman"/>
            </a:endParaRPr>
          </a:p>
          <a:p>
            <a:pPr marL="0" indent="0">
              <a:buNone/>
            </a:pP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       und </a:t>
            </a:r>
            <a:r>
              <a:rPr lang="en-US" sz="2300" err="1">
                <a:solidFill>
                  <a:srgbClr val="FFFFFF"/>
                </a:solidFill>
                <a:latin typeface="Trebuchet MS"/>
                <a:cs typeface="Times New Roman"/>
              </a:rPr>
              <a:t>Geschichte</a:t>
            </a:r>
            <a:r>
              <a:rPr lang="en-US" sz="2300">
                <a:solidFill>
                  <a:srgbClr val="FFFFFF"/>
                </a:solidFill>
                <a:latin typeface="Trebuchet MS"/>
                <a:cs typeface="Times New Roman"/>
              </a:rPr>
              <a:t>)</a:t>
            </a:r>
            <a:endParaRPr lang="en-US"/>
          </a:p>
          <a:p>
            <a:r>
              <a:rPr lang="en-US" sz="2300" i="1">
                <a:solidFill>
                  <a:srgbClr val="FFFFFF"/>
                </a:solidFill>
                <a:latin typeface="Trebuchet MS"/>
                <a:cs typeface="Times New Roman"/>
              </a:rPr>
              <a:t>Stiftung für </a:t>
            </a:r>
            <a:r>
              <a:rPr lang="en-US" sz="2300" i="1" err="1">
                <a:solidFill>
                  <a:srgbClr val="FFFFFF"/>
                </a:solidFill>
                <a:latin typeface="Trebuchet MS"/>
                <a:cs typeface="Times New Roman"/>
              </a:rPr>
              <a:t>Tarianer</a:t>
            </a:r>
            <a:r>
              <a:rPr lang="en-US" sz="2300" i="1">
                <a:solidFill>
                  <a:srgbClr val="FFFFFF"/>
                </a:solidFill>
                <a:latin typeface="Trebuchet MS"/>
                <a:cs typeface="Times New Roman"/>
              </a:rPr>
              <a:t> Kinder</a:t>
            </a:r>
          </a:p>
        </p:txBody>
      </p:sp>
      <p:pic>
        <p:nvPicPr>
          <p:cNvPr id="5" name="Kép 4" descr="A képen épület, ablak, sárga, kültéri látható&#10;&#10;Automatikusan generált leírás">
            <a:extLst>
              <a:ext uri="{FF2B5EF4-FFF2-40B4-BE49-F238E27FC236}">
                <a16:creationId xmlns:a16="http://schemas.microsoft.com/office/drawing/2014/main" id="{56F7EC3A-E64D-685D-9DE7-1F74AABE3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5570"/>
            <a:ext cx="4848087" cy="2307817"/>
          </a:xfrm>
          <a:prstGeom prst="rect">
            <a:avLst/>
          </a:prstGeom>
        </p:spPr>
      </p:pic>
      <p:pic>
        <p:nvPicPr>
          <p:cNvPr id="6" name="Kép 5" descr="A képen ablak, épület, kültéri, ingatlan látható&#10;&#10;Automatikusan generált leírás">
            <a:extLst>
              <a:ext uri="{FF2B5EF4-FFF2-40B4-BE49-F238E27FC236}">
                <a16:creationId xmlns:a16="http://schemas.microsoft.com/office/drawing/2014/main" id="{A58BA791-6AF9-EEFB-D2CC-0BCFC1140B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" y="1979751"/>
            <a:ext cx="4841876" cy="215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BF0DC4-FCC0-D54E-DAB7-1E67731C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Der</a:t>
            </a:r>
            <a:r>
              <a:rPr lang="hu-HU"/>
              <a:t> </a:t>
            </a:r>
            <a:r>
              <a:rPr lang="hu-HU" err="1"/>
              <a:t>Deutschunterricht</a:t>
            </a:r>
            <a:r>
              <a:rPr lang="hu-HU"/>
              <a:t> in </a:t>
            </a:r>
            <a:r>
              <a:rPr lang="hu-HU" err="1"/>
              <a:t>unserer</a:t>
            </a:r>
            <a:r>
              <a:rPr lang="hu-HU"/>
              <a:t> </a:t>
            </a:r>
            <a:r>
              <a:rPr lang="hu-HU" err="1"/>
              <a:t>Schule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1BE514-F197-1599-8C4A-F22537E41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4000"/>
              <a:t>Erste </a:t>
            </a:r>
            <a:r>
              <a:rPr lang="hu-HU" sz="4000" err="1"/>
              <a:t>Klasse</a:t>
            </a:r>
            <a:endParaRPr lang="hu-HU" sz="400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FD6EB4C-CEAF-BACC-F1C7-EEA7AD559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322" y="3328629"/>
            <a:ext cx="4698355" cy="26075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err="1"/>
              <a:t>Reil</a:t>
            </a:r>
            <a:r>
              <a:rPr lang="hu-HU"/>
              <a:t> Anita - </a:t>
            </a:r>
            <a:r>
              <a:rPr lang="hu-HU" err="1"/>
              <a:t>Flódung</a:t>
            </a:r>
            <a:r>
              <a:rPr lang="hu-HU"/>
              <a:t> Mária - P. </a:t>
            </a:r>
            <a:r>
              <a:rPr lang="hu-HU" err="1"/>
              <a:t>Zirnstein</a:t>
            </a:r>
            <a:r>
              <a:rPr lang="hu-HU"/>
              <a:t> </a:t>
            </a:r>
            <a:r>
              <a:rPr lang="hu-HU" err="1"/>
              <a:t>Ildikó:Bunte</a:t>
            </a:r>
            <a:r>
              <a:rPr lang="hu-HU"/>
              <a:t> Welt</a:t>
            </a:r>
          </a:p>
          <a:p>
            <a:r>
              <a:rPr lang="hu-HU" err="1"/>
              <a:t>Grundwortschatz</a:t>
            </a:r>
            <a:r>
              <a:rPr lang="hu-HU"/>
              <a:t>  </a:t>
            </a:r>
            <a:r>
              <a:rPr lang="hu-HU" err="1"/>
              <a:t>erlernen</a:t>
            </a:r>
            <a:endParaRPr lang="hu-HU"/>
          </a:p>
          <a:p>
            <a:r>
              <a:rPr lang="hu-HU" err="1"/>
              <a:t>Spielerische</a:t>
            </a:r>
            <a:r>
              <a:rPr lang="hu-HU"/>
              <a:t> </a:t>
            </a:r>
            <a:r>
              <a:rPr lang="hu-HU" err="1"/>
              <a:t>Atmosphäre</a:t>
            </a:r>
          </a:p>
          <a:p>
            <a:r>
              <a:rPr lang="hu-HU" err="1"/>
              <a:t>Liebe</a:t>
            </a:r>
            <a:r>
              <a:rPr lang="hu-HU"/>
              <a:t> </a:t>
            </a:r>
            <a:r>
              <a:rPr lang="hu-HU" err="1"/>
              <a:t>für</a:t>
            </a:r>
            <a:r>
              <a:rPr lang="hu-HU"/>
              <a:t> </a:t>
            </a:r>
            <a:r>
              <a:rPr lang="hu-HU" err="1"/>
              <a:t>deutsche</a:t>
            </a:r>
            <a:r>
              <a:rPr lang="hu-HU"/>
              <a:t> </a:t>
            </a:r>
            <a:r>
              <a:rPr lang="hu-HU" err="1"/>
              <a:t>Sprache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87DE3AD-B3BD-74BF-6E97-2907BD40C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sz="3600" err="1"/>
              <a:t>Zweite</a:t>
            </a:r>
            <a:r>
              <a:rPr lang="hu-HU" sz="3600"/>
              <a:t> </a:t>
            </a:r>
            <a:r>
              <a:rPr lang="hu-HU" sz="3600" err="1"/>
              <a:t>Klasse</a:t>
            </a:r>
            <a:endParaRPr lang="hu-HU" sz="3600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3C35EB1-7D84-10C2-1CBA-C7EBC0471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94123" y="3328630"/>
            <a:ext cx="4700059" cy="260755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err="1"/>
              <a:t>Bunte</a:t>
            </a:r>
            <a:r>
              <a:rPr lang="hu-HU"/>
              <a:t> </a:t>
            </a:r>
            <a:r>
              <a:rPr lang="hu-HU" err="1"/>
              <a:t>Welt+Schreibheft</a:t>
            </a:r>
          </a:p>
          <a:p>
            <a:r>
              <a:rPr lang="hu-HU" err="1"/>
              <a:t>Schreiben</a:t>
            </a:r>
            <a:r>
              <a:rPr lang="hu-HU"/>
              <a:t>, </a:t>
            </a:r>
            <a:r>
              <a:rPr lang="hu-HU" err="1"/>
              <a:t>Lesen</a:t>
            </a:r>
            <a:r>
              <a:rPr lang="hu-HU"/>
              <a:t> </a:t>
            </a:r>
          </a:p>
          <a:p>
            <a:r>
              <a:rPr lang="hu-HU" err="1"/>
              <a:t>Rechtsschreibung</a:t>
            </a:r>
            <a:r>
              <a:rPr lang="hu-HU"/>
              <a:t>, </a:t>
            </a:r>
            <a:r>
              <a:rPr lang="hu-HU" err="1"/>
              <a:t>Aussprache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05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4ED95BF-84DC-4C40-09E9-09ADE04F2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Der</a:t>
            </a:r>
            <a:r>
              <a:rPr lang="hu-HU"/>
              <a:t> </a:t>
            </a:r>
            <a:r>
              <a:rPr lang="hu-HU" err="1"/>
              <a:t>Deutschunterricht</a:t>
            </a:r>
            <a:r>
              <a:rPr lang="hu-HU"/>
              <a:t> in </a:t>
            </a:r>
            <a:r>
              <a:rPr lang="hu-HU" err="1"/>
              <a:t>der</a:t>
            </a:r>
            <a:r>
              <a:rPr lang="hu-HU"/>
              <a:t> </a:t>
            </a:r>
            <a:r>
              <a:rPr lang="hu-HU" err="1"/>
              <a:t>dritten</a:t>
            </a:r>
            <a:r>
              <a:rPr lang="hu-HU"/>
              <a:t> und </a:t>
            </a:r>
            <a:r>
              <a:rPr lang="hu-HU" err="1"/>
              <a:t>vierten</a:t>
            </a:r>
            <a:r>
              <a:rPr lang="hu-HU"/>
              <a:t> </a:t>
            </a:r>
            <a:r>
              <a:rPr lang="hu-HU" err="1"/>
              <a:t>Klasse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06ED504-18A5-E5FD-1239-E4DA39B7E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3600" err="1"/>
              <a:t>Dritte</a:t>
            </a:r>
            <a:r>
              <a:rPr lang="hu-HU" sz="3600"/>
              <a:t> </a:t>
            </a:r>
            <a:r>
              <a:rPr lang="hu-HU" sz="3600" err="1"/>
              <a:t>Klasse</a:t>
            </a:r>
            <a:endParaRPr lang="hu-HU" err="1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4874DC-BF6D-D2D0-0CEB-421E8841F8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Paul, Lisa und Co.</a:t>
            </a:r>
            <a:endParaRPr lang="en-US"/>
          </a:p>
          <a:p>
            <a:r>
              <a:rPr lang="hu-HU" err="1"/>
              <a:t>Sprechen</a:t>
            </a:r>
            <a:r>
              <a:rPr lang="hu-HU"/>
              <a:t>, </a:t>
            </a:r>
            <a:r>
              <a:rPr lang="hu-HU" err="1"/>
              <a:t>Lesen</a:t>
            </a:r>
            <a:r>
              <a:rPr lang="hu-HU"/>
              <a:t>, </a:t>
            </a:r>
            <a:r>
              <a:rPr lang="hu-HU" err="1"/>
              <a:t>Schreiben</a:t>
            </a:r>
            <a:r>
              <a:rPr lang="hu-HU"/>
              <a:t>, </a:t>
            </a:r>
            <a:r>
              <a:rPr lang="hu-HU" err="1"/>
              <a:t>Hören</a:t>
            </a:r>
            <a:r>
              <a:rPr lang="hu-HU"/>
              <a:t>, </a:t>
            </a:r>
            <a:r>
              <a:rPr lang="hu-HU" err="1"/>
              <a:t>Grammatik</a:t>
            </a:r>
          </a:p>
          <a:p>
            <a:r>
              <a:rPr lang="hu-HU" err="1"/>
              <a:t>Fachzirkel</a:t>
            </a:r>
            <a:r>
              <a:rPr lang="hu-HU"/>
              <a:t> </a:t>
            </a:r>
            <a:r>
              <a:rPr lang="hu-HU" err="1"/>
              <a:t>besuchen</a:t>
            </a:r>
          </a:p>
          <a:p>
            <a:r>
              <a:rPr lang="hu-HU"/>
              <a:t>An </a:t>
            </a:r>
            <a:r>
              <a:rPr lang="hu-HU" err="1"/>
              <a:t>Wettbewereben</a:t>
            </a:r>
            <a:r>
              <a:rPr lang="hu-HU"/>
              <a:t> </a:t>
            </a:r>
            <a:r>
              <a:rPr lang="hu-HU" err="1"/>
              <a:t>teilnehmen</a:t>
            </a:r>
          </a:p>
          <a:p>
            <a:r>
              <a:rPr lang="hu-HU" err="1"/>
              <a:t>Spatzenpost</a:t>
            </a:r>
            <a:endParaRPr lang="en-US" err="1"/>
          </a:p>
          <a:p>
            <a:endParaRPr lang="hu-HU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7F2D332F-C222-AEFE-C504-AB3C4AAA1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sz="3600" err="1"/>
              <a:t>Vierte</a:t>
            </a:r>
            <a:r>
              <a:rPr lang="hu-HU" sz="3600"/>
              <a:t> </a:t>
            </a:r>
            <a:r>
              <a:rPr lang="hu-HU" sz="3600" err="1"/>
              <a:t>Klasse</a:t>
            </a:r>
            <a:endParaRPr lang="hu-HU" err="1"/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98D56D0-468D-63CE-CB25-A1E8B6D622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 dirty="0"/>
              <a:t>Paul, Lisa und Co.</a:t>
            </a:r>
            <a:endParaRPr lang="en-US" dirty="0"/>
          </a:p>
          <a:p>
            <a:r>
              <a:rPr lang="hu-HU" dirty="0" err="1"/>
              <a:t>Klasse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Oberstufe</a:t>
            </a:r>
            <a:r>
              <a:rPr lang="hu-HU" dirty="0"/>
              <a:t> </a:t>
            </a:r>
            <a:r>
              <a:rPr lang="hu-HU" dirty="0" err="1"/>
              <a:t>wählen</a:t>
            </a:r>
            <a:endParaRPr lang="hu-HU" dirty="0"/>
          </a:p>
          <a:p>
            <a:r>
              <a:rPr lang="hu-HU"/>
              <a:t>Nationalitätenklasse</a:t>
            </a:r>
            <a:endParaRPr lang="hu-HU" err="1"/>
          </a:p>
          <a:p>
            <a:r>
              <a:rPr lang="hu-HU" dirty="0" err="1"/>
              <a:t>Zweisprachige</a:t>
            </a:r>
            <a:r>
              <a:rPr lang="hu-HU" dirty="0"/>
              <a:t> </a:t>
            </a:r>
            <a:r>
              <a:rPr lang="hu-HU" dirty="0" err="1"/>
              <a:t>Klassen</a:t>
            </a:r>
            <a:endParaRPr lang="en-US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32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91A25C-7F52-54B4-121F-47516999B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Deutschunterricht</a:t>
            </a:r>
            <a:r>
              <a:rPr lang="hu-HU"/>
              <a:t> in </a:t>
            </a:r>
            <a:r>
              <a:rPr lang="hu-HU" err="1"/>
              <a:t>der</a:t>
            </a:r>
            <a:r>
              <a:rPr lang="hu-HU"/>
              <a:t> </a:t>
            </a:r>
            <a:r>
              <a:rPr lang="hu-HU" err="1"/>
              <a:t>Oberstufe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CB3B6-0A82-11DB-288D-3F5841835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11189347" cy="46908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err="1"/>
              <a:t>Im</a:t>
            </a:r>
            <a:r>
              <a:rPr lang="hu-HU"/>
              <a:t> </a:t>
            </a:r>
            <a:r>
              <a:rPr lang="hu-HU" err="1"/>
              <a:t>Mittelpunkt</a:t>
            </a:r>
            <a:r>
              <a:rPr lang="hu-HU"/>
              <a:t>: </a:t>
            </a:r>
            <a:r>
              <a:rPr lang="hu-HU" err="1"/>
              <a:t>das</a:t>
            </a:r>
            <a:r>
              <a:rPr lang="hu-HU"/>
              <a:t> </a:t>
            </a:r>
            <a:r>
              <a:rPr lang="hu-HU" err="1"/>
              <a:t>Sprechen</a:t>
            </a:r>
            <a:r>
              <a:rPr lang="hu-HU"/>
              <a:t>/</a:t>
            </a:r>
            <a:r>
              <a:rPr lang="hu-HU" err="1"/>
              <a:t>die</a:t>
            </a:r>
            <a:r>
              <a:rPr lang="hu-HU"/>
              <a:t> </a:t>
            </a:r>
            <a:r>
              <a:rPr lang="hu-HU" err="1"/>
              <a:t>mündliche</a:t>
            </a:r>
            <a:r>
              <a:rPr lang="hu-HU"/>
              <a:t> </a:t>
            </a:r>
            <a:r>
              <a:rPr lang="hu-HU" err="1"/>
              <a:t>Kommunikation</a:t>
            </a:r>
            <a:endParaRPr lang="hu-HU"/>
          </a:p>
          <a:p>
            <a:r>
              <a:rPr lang="hu-HU" err="1"/>
              <a:t>Schulische</a:t>
            </a:r>
            <a:r>
              <a:rPr lang="hu-HU"/>
              <a:t> </a:t>
            </a:r>
            <a:r>
              <a:rPr lang="hu-HU" err="1"/>
              <a:t>Prüfung</a:t>
            </a:r>
            <a:endParaRPr lang="hu-HU"/>
          </a:p>
          <a:p>
            <a:pPr lvl="1"/>
            <a:r>
              <a:rPr lang="hu-HU" err="1"/>
              <a:t>Alle</a:t>
            </a:r>
            <a:r>
              <a:rPr lang="hu-HU"/>
              <a:t> Kinder</a:t>
            </a:r>
          </a:p>
          <a:p>
            <a:pPr lvl="1"/>
            <a:r>
              <a:rPr lang="hu-HU"/>
              <a:t>Am </a:t>
            </a:r>
            <a:r>
              <a:rPr lang="hu-HU" err="1"/>
              <a:t>Ende</a:t>
            </a:r>
            <a:r>
              <a:rPr lang="hu-HU"/>
              <a:t> </a:t>
            </a:r>
            <a:r>
              <a:rPr lang="hu-HU" err="1"/>
              <a:t>des</a:t>
            </a:r>
            <a:r>
              <a:rPr lang="hu-HU"/>
              <a:t> </a:t>
            </a:r>
            <a:r>
              <a:rPr lang="hu-HU" err="1"/>
              <a:t>jeden</a:t>
            </a:r>
            <a:r>
              <a:rPr lang="hu-HU"/>
              <a:t> </a:t>
            </a:r>
            <a:r>
              <a:rPr lang="hu-HU" err="1"/>
              <a:t>Schuljahres</a:t>
            </a:r>
            <a:endParaRPr lang="hu-HU"/>
          </a:p>
          <a:p>
            <a:pPr lvl="1"/>
            <a:r>
              <a:rPr lang="hu-HU" err="1"/>
              <a:t>Aufgaben</a:t>
            </a:r>
          </a:p>
          <a:p>
            <a:r>
              <a:rPr lang="hu-HU" err="1"/>
              <a:t>Zweisprachige</a:t>
            </a:r>
            <a:r>
              <a:rPr lang="hu-HU"/>
              <a:t> Kinder: </a:t>
            </a:r>
            <a:r>
              <a:rPr lang="hu-HU">
                <a:solidFill>
                  <a:srgbClr val="FFFFFF"/>
                </a:solidFill>
                <a:latin typeface="Trebuchet MS"/>
              </a:rPr>
              <a:t>DSD I </a:t>
            </a:r>
            <a:r>
              <a:rPr lang="hu-HU" err="1">
                <a:solidFill>
                  <a:srgbClr val="3A3A3A"/>
                </a:solidFill>
                <a:latin typeface="Work Sans"/>
              </a:rPr>
              <a:t>Deutsches</a:t>
            </a:r>
            <a:r>
              <a:rPr lang="hu-HU">
                <a:solidFill>
                  <a:srgbClr val="3A3A3A"/>
                </a:solidFill>
                <a:latin typeface="Work Sans"/>
              </a:rPr>
              <a:t> </a:t>
            </a:r>
            <a:r>
              <a:rPr lang="hu-HU" err="1">
                <a:solidFill>
                  <a:srgbClr val="3A3A3A"/>
                </a:solidFill>
                <a:latin typeface="Work Sans"/>
              </a:rPr>
              <a:t>Sprachdiplom</a:t>
            </a:r>
            <a:r>
              <a:rPr lang="hu-HU">
                <a:solidFill>
                  <a:srgbClr val="3A3A3A"/>
                </a:solidFill>
                <a:latin typeface="Work Sans"/>
              </a:rPr>
              <a:t> </a:t>
            </a:r>
            <a:r>
              <a:rPr lang="hu-HU" err="1">
                <a:solidFill>
                  <a:srgbClr val="3A3A3A"/>
                </a:solidFill>
                <a:latin typeface="Work Sans"/>
              </a:rPr>
              <a:t>der</a:t>
            </a:r>
            <a:r>
              <a:rPr lang="hu-HU">
                <a:solidFill>
                  <a:srgbClr val="3A3A3A"/>
                </a:solidFill>
                <a:latin typeface="Work Sans"/>
              </a:rPr>
              <a:t> </a:t>
            </a:r>
            <a:r>
              <a:rPr lang="hu-HU" err="1">
                <a:solidFill>
                  <a:srgbClr val="3A3A3A"/>
                </a:solidFill>
                <a:latin typeface="Work Sans"/>
              </a:rPr>
              <a:t>Kultusministerkonferenz</a:t>
            </a:r>
            <a:endParaRPr lang="hu-HU">
              <a:solidFill>
                <a:srgbClr val="3A3A3A"/>
              </a:solidFill>
              <a:latin typeface="Work Sans"/>
            </a:endParaRPr>
          </a:p>
          <a:p>
            <a:pPr lvl="1"/>
            <a:r>
              <a:rPr lang="hu-HU" err="1">
                <a:solidFill>
                  <a:srgbClr val="FFFFFF"/>
                </a:solidFill>
                <a:latin typeface="Trebuchet MS"/>
              </a:rPr>
              <a:t>Mündlicher</a:t>
            </a:r>
            <a:r>
              <a:rPr lang="hu-HU">
                <a:solidFill>
                  <a:srgbClr val="FFFFFF"/>
                </a:solidFill>
                <a:latin typeface="Trebuchet MS"/>
              </a:rPr>
              <a:t> </a:t>
            </a:r>
            <a:r>
              <a:rPr lang="hu-HU" err="1">
                <a:solidFill>
                  <a:srgbClr val="FFFFFF"/>
                </a:solidFill>
                <a:latin typeface="Trebuchet MS"/>
              </a:rPr>
              <a:t>Teil</a:t>
            </a:r>
            <a:endParaRPr lang="hu-HU">
              <a:solidFill>
                <a:srgbClr val="FFFFFF"/>
              </a:solidFill>
              <a:latin typeface="Trebuchet MS"/>
            </a:endParaRPr>
          </a:p>
          <a:p>
            <a:pPr lvl="1"/>
            <a:r>
              <a:rPr lang="hu-HU" err="1">
                <a:solidFill>
                  <a:srgbClr val="FFFFFF"/>
                </a:solidFill>
                <a:latin typeface="Trebuchet MS"/>
              </a:rPr>
              <a:t>Spricftlicher</a:t>
            </a:r>
            <a:r>
              <a:rPr lang="hu-HU">
                <a:solidFill>
                  <a:srgbClr val="FFFFFF"/>
                </a:solidFill>
                <a:latin typeface="Trebuchet MS"/>
              </a:rPr>
              <a:t> </a:t>
            </a:r>
            <a:r>
              <a:rPr lang="hu-HU" err="1">
                <a:solidFill>
                  <a:srgbClr val="FFFFFF"/>
                </a:solidFill>
                <a:latin typeface="Trebuchet MS"/>
              </a:rPr>
              <a:t>Teil</a:t>
            </a:r>
            <a:endParaRPr lang="hu-HU">
              <a:solidFill>
                <a:srgbClr val="FFFFFF"/>
              </a:solidFill>
              <a:latin typeface="Trebuchet MS"/>
            </a:endParaRPr>
          </a:p>
          <a:p>
            <a:pPr lvl="1"/>
            <a:endParaRPr lang="hu-HU">
              <a:solidFill>
                <a:srgbClr val="3A3A3A"/>
              </a:solidFill>
              <a:latin typeface="Work Sans"/>
            </a:endParaRPr>
          </a:p>
          <a:p>
            <a:pPr marL="0" indent="0">
              <a:buNone/>
            </a:pPr>
            <a:endParaRPr lang="hu-HU"/>
          </a:p>
          <a:p>
            <a:pPr lvl="1"/>
            <a:endParaRPr lang="hu-HU"/>
          </a:p>
          <a:p>
            <a:pPr lvl="1"/>
            <a:endParaRPr lang="hu-HU"/>
          </a:p>
          <a:p>
            <a:pPr lvl="1"/>
            <a:endParaRPr lang="hu-HU"/>
          </a:p>
          <a:p>
            <a:pPr lvl="1"/>
            <a:endParaRPr lang="hu-HU"/>
          </a:p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4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746EC-48BC-E64B-9055-43413F5A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err="1"/>
              <a:t>Umstände</a:t>
            </a:r>
            <a:r>
              <a:rPr lang="hu-HU"/>
              <a:t> </a:t>
            </a:r>
            <a:r>
              <a:rPr lang="hu-HU" err="1"/>
              <a:t>zum</a:t>
            </a:r>
            <a:r>
              <a:rPr lang="hu-HU"/>
              <a:t> </a:t>
            </a:r>
            <a:r>
              <a:rPr lang="hu-HU" err="1"/>
              <a:t>Lernen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5DC5D6-7E87-6574-9096-00487B8D27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u-HU" err="1"/>
              <a:t>Wunderschönes</a:t>
            </a:r>
            <a:r>
              <a:rPr lang="hu-HU"/>
              <a:t> </a:t>
            </a:r>
            <a:r>
              <a:rPr lang="hu-HU" err="1"/>
              <a:t>Schulgebäude</a:t>
            </a:r>
          </a:p>
          <a:p>
            <a:r>
              <a:rPr lang="hu-HU" err="1"/>
              <a:t>Gut</a:t>
            </a:r>
            <a:r>
              <a:rPr lang="hu-HU"/>
              <a:t> </a:t>
            </a:r>
            <a:r>
              <a:rPr lang="hu-HU" err="1"/>
              <a:t>ausgerüstete</a:t>
            </a:r>
            <a:r>
              <a:rPr lang="hu-HU"/>
              <a:t> </a:t>
            </a:r>
            <a:r>
              <a:rPr lang="hu-HU" err="1"/>
              <a:t>Klassenzimmer</a:t>
            </a:r>
          </a:p>
          <a:p>
            <a:r>
              <a:rPr lang="hu-HU" err="1"/>
              <a:t>Whiteboards</a:t>
            </a:r>
          </a:p>
          <a:p>
            <a:r>
              <a:rPr lang="hu-HU" err="1"/>
              <a:t>Schnelles</a:t>
            </a:r>
            <a:r>
              <a:rPr lang="hu-HU"/>
              <a:t> Internet</a:t>
            </a:r>
          </a:p>
          <a:p>
            <a:r>
              <a:rPr lang="hu-HU"/>
              <a:t>7.und 8. </a:t>
            </a:r>
            <a:r>
              <a:rPr lang="hu-HU" err="1"/>
              <a:t>Klasse</a:t>
            </a:r>
            <a:r>
              <a:rPr lang="hu-HU"/>
              <a:t>: </a:t>
            </a:r>
            <a:r>
              <a:rPr lang="hu-HU" err="1"/>
              <a:t>Laptops</a:t>
            </a:r>
            <a:endParaRPr lang="hu-HU"/>
          </a:p>
          <a:p>
            <a:r>
              <a:rPr lang="hu-HU" err="1"/>
              <a:t>Tablets</a:t>
            </a:r>
            <a:endParaRPr lang="hu-HU"/>
          </a:p>
        </p:txBody>
      </p:sp>
      <p:pic>
        <p:nvPicPr>
          <p:cNvPr id="5" name="Tartalom helye 4" descr="A képen fedett pályás, computer, személy, bútorok látható&#10;&#10;Automatikusan generált leírás">
            <a:extLst>
              <a:ext uri="{FF2B5EF4-FFF2-40B4-BE49-F238E27FC236}">
                <a16:creationId xmlns:a16="http://schemas.microsoft.com/office/drawing/2014/main" id="{48F60851-A51B-6D0A-F048-5FB2FB143A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0379" y="2333132"/>
            <a:ext cx="5747109" cy="4081669"/>
          </a:xfrm>
        </p:spPr>
      </p:pic>
    </p:spTree>
    <p:extLst>
      <p:ext uri="{BB962C8B-B14F-4D97-AF65-F5344CB8AC3E}">
        <p14:creationId xmlns:p14="http://schemas.microsoft.com/office/powerpoint/2010/main" val="8997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5F44DD-CBDA-0992-9638-7E9AA1A5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791313" cy="1080938"/>
          </a:xfrm>
        </p:spPr>
        <p:txBody>
          <a:bodyPr>
            <a:normAutofit/>
          </a:bodyPr>
          <a:lstStyle/>
          <a:p>
            <a:r>
              <a:rPr lang="hu-HU" err="1"/>
              <a:t>Projekte</a:t>
            </a:r>
            <a:r>
              <a:rPr lang="hu-HU"/>
              <a:t> – </a:t>
            </a:r>
            <a:r>
              <a:rPr lang="hu-HU" err="1"/>
              <a:t>Traditionen</a:t>
            </a:r>
            <a:r>
              <a:rPr lang="hu-HU"/>
              <a:t> </a:t>
            </a:r>
            <a:r>
              <a:rPr lang="hu-HU" err="1"/>
              <a:t>hautnah</a:t>
            </a:r>
            <a:r>
              <a:rPr lang="hu-HU"/>
              <a:t> </a:t>
            </a:r>
            <a:r>
              <a:rPr lang="hu-HU" err="1"/>
              <a:t>erleben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FE9B85-9E2E-F7A9-75AB-62B5C708B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5211977" cy="35993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hu-HU" sz="2800"/>
              <a:t> </a:t>
            </a:r>
            <a:r>
              <a:rPr lang="hu-HU" sz="2000"/>
              <a:t>             </a:t>
            </a:r>
            <a:endParaRPr lang="hu-HU"/>
          </a:p>
          <a:p>
            <a:endParaRPr lang="hu-HU" sz="2000"/>
          </a:p>
        </p:txBody>
      </p:sp>
      <p:pic>
        <p:nvPicPr>
          <p:cNvPr id="5" name="Kép 4" descr="A képen ruházat, személy, kültéri, Emberi arc látható&#10;&#10;Automatikusan generált leírás">
            <a:extLst>
              <a:ext uri="{FF2B5EF4-FFF2-40B4-BE49-F238E27FC236}">
                <a16:creationId xmlns:a16="http://schemas.microsoft.com/office/drawing/2014/main" id="{10B34698-2F9F-4653-ACE2-ABD9BA1D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3" r="-2" b="-2"/>
          <a:stretch/>
        </p:blipFill>
        <p:spPr>
          <a:xfrm>
            <a:off x="-3015" y="2034313"/>
            <a:ext cx="2692907" cy="359878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6" name="Kép 5" descr="A képen ruházat, személy, ég, ember látható&#10;&#10;Automatikusan generált leírás">
            <a:extLst>
              <a:ext uri="{FF2B5EF4-FFF2-40B4-BE49-F238E27FC236}">
                <a16:creationId xmlns:a16="http://schemas.microsoft.com/office/drawing/2014/main" id="{D48D8B2A-B94E-A24C-F5E6-1F9B2092C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323" y="2039470"/>
            <a:ext cx="4134973" cy="2700619"/>
          </a:xfrm>
          <a:prstGeom prst="rect">
            <a:avLst/>
          </a:prstGeom>
        </p:spPr>
      </p:pic>
      <p:pic>
        <p:nvPicPr>
          <p:cNvPr id="7" name="Kép 6" descr="A képen személy, ruha, ruházat, mosoly látható&#10;&#10;Automatikusan generált leírás">
            <a:extLst>
              <a:ext uri="{FF2B5EF4-FFF2-40B4-BE49-F238E27FC236}">
                <a16:creationId xmlns:a16="http://schemas.microsoft.com/office/drawing/2014/main" id="{418DF193-FD4D-0BB9-0FBE-DF7C81236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9942" y="4258235"/>
            <a:ext cx="3922061" cy="2498914"/>
          </a:xfrm>
          <a:prstGeom prst="rect">
            <a:avLst/>
          </a:prstGeom>
        </p:spPr>
      </p:pic>
      <p:pic>
        <p:nvPicPr>
          <p:cNvPr id="9" name="Kép 8" descr="A képen személy, ruházat, ember, kültéri látható&#10;&#10;Automatikusan generált leírás">
            <a:extLst>
              <a:ext uri="{FF2B5EF4-FFF2-40B4-BE49-F238E27FC236}">
                <a16:creationId xmlns:a16="http://schemas.microsoft.com/office/drawing/2014/main" id="{EB29DD3A-994E-FF5F-0D98-8606DD342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4748" y="3624871"/>
            <a:ext cx="2597982" cy="301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8eb52aa-1fd3-4126-95ea-030fb1332546">
      <Terms xmlns="http://schemas.microsoft.com/office/infopath/2007/PartnerControls"/>
    </lcf76f155ced4ddcb4097134ff3c332f>
    <TaxCatchAll xmlns="1f3a1334-7425-444c-b1b1-6db79a18537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08328DDEC9B9084DB280F6F968E0C652" ma:contentTypeVersion="14" ma:contentTypeDescription="Új dokumentum létrehozása." ma:contentTypeScope="" ma:versionID="ea53ecdf57755e00eab33467e71098ed">
  <xsd:schema xmlns:xsd="http://www.w3.org/2001/XMLSchema" xmlns:xs="http://www.w3.org/2001/XMLSchema" xmlns:p="http://schemas.microsoft.com/office/2006/metadata/properties" xmlns:ns2="e8eb52aa-1fd3-4126-95ea-030fb1332546" xmlns:ns3="1f3a1334-7425-444c-b1b1-6db79a18537b" targetNamespace="http://schemas.microsoft.com/office/2006/metadata/properties" ma:root="true" ma:fieldsID="571c1502702e0df2eaa1b4c8c6abc578" ns2:_="" ns3:_="">
    <xsd:import namespace="e8eb52aa-1fd3-4126-95ea-030fb1332546"/>
    <xsd:import namespace="1f3a1334-7425-444c-b1b1-6db79a1853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eb52aa-1fd3-4126-95ea-030fb13325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épcímkék" ma:readOnly="false" ma:fieldId="{5cf76f15-5ced-4ddc-b409-7134ff3c332f}" ma:taxonomyMulti="true" ma:sspId="c5f558fe-06cd-49d0-a131-2da26a2a5e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a1334-7425-444c-b1b1-6db79a18537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00e851-4214-4207-a613-1e90fccd8396}" ma:internalName="TaxCatchAll" ma:showField="CatchAllData" ma:web="1f3a1334-7425-444c-b1b1-6db79a1853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0E62B3-CD57-4EFF-89E3-3AC1F3EB5160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elements/1.1/"/>
    <ds:schemaRef ds:uri="1f3a1334-7425-444c-b1b1-6db79a18537b"/>
    <ds:schemaRef ds:uri="http://schemas.openxmlformats.org/package/2006/metadata/core-properties"/>
    <ds:schemaRef ds:uri="http://schemas.microsoft.com/office/infopath/2007/PartnerControls"/>
    <ds:schemaRef ds:uri="e8eb52aa-1fd3-4126-95ea-030fb1332546"/>
  </ds:schemaRefs>
</ds:datastoreItem>
</file>

<file path=customXml/itemProps2.xml><?xml version="1.0" encoding="utf-8"?>
<ds:datastoreItem xmlns:ds="http://schemas.openxmlformats.org/officeDocument/2006/customXml" ds:itemID="{9EE18FE4-5CF1-47D1-8DB5-67948A2B3075}">
  <ds:schemaRefs>
    <ds:schemaRef ds:uri="1f3a1334-7425-444c-b1b1-6db79a18537b"/>
    <ds:schemaRef ds:uri="e8eb52aa-1fd3-4126-95ea-030fb13325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F26996-9163-44F6-901E-CA0F5D80D85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0</TotalTime>
  <Words>481</Words>
  <Application>Microsoft Office PowerPoint</Application>
  <PresentationFormat>Szélesvásznú</PresentationFormat>
  <Paragraphs>99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Trebuchet MS</vt:lpstr>
      <vt:lpstr>Wingdings</vt:lpstr>
      <vt:lpstr>Work Sans</vt:lpstr>
      <vt:lpstr>Berlin</vt:lpstr>
      <vt:lpstr>Die Tarianer Deutsche Nationalitätengrundschule                </vt:lpstr>
      <vt:lpstr>Die Tarianer Grundschule früher</vt:lpstr>
      <vt:lpstr>Sándor Győry (Tarian, 15.04.1795 – Budapest, 09.03.1870) </vt:lpstr>
      <vt:lpstr>… und heute</vt:lpstr>
      <vt:lpstr>Der Deutschunterricht in unserer Schule</vt:lpstr>
      <vt:lpstr>Der Deutschunterricht in der dritten und vierten Klasse</vt:lpstr>
      <vt:lpstr>Deutschunterricht in der Oberstufe</vt:lpstr>
      <vt:lpstr>Umstände zum Lernen</vt:lpstr>
      <vt:lpstr>Projekte – Traditionen hautnah erleben</vt:lpstr>
      <vt:lpstr>Projekte – Traditionen hautnah erleben</vt:lpstr>
      <vt:lpstr>Wettbewerbe</vt:lpstr>
      <vt:lpstr>Volkskundewettbewerbe seit 18 Jahren</vt:lpstr>
      <vt:lpstr>„Was dem Einzelnen nicht möglich ist, das schaffen viele.”</vt:lpstr>
      <vt:lpstr> Unsere Schule im Fokus ihrer Beziehungen </vt:lpstr>
      <vt:lpstr>Auch traditionsbewusst</vt:lpstr>
      <vt:lpstr>… und landesweit</vt:lpstr>
      <vt:lpstr>Wir freuen uns über Euren Besuch!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Schule </dc:title>
  <dc:creator>Bachmann Ágnes</dc:creator>
  <cp:lastModifiedBy>Tomasovszky Edit Igh</cp:lastModifiedBy>
  <cp:revision>32</cp:revision>
  <dcterms:created xsi:type="dcterms:W3CDTF">2024-10-24T12:00:32Z</dcterms:created>
  <dcterms:modified xsi:type="dcterms:W3CDTF">2024-11-21T10:27:09Z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0x01010008328DDEC9B9084DB280F6F968E0C652</vt:lpwstr>
  </property>
  <property fmtid="{D5CDD505-2E9C-101B-9397-08002B2CF9AE}" pid="3" name="MediaServiceImageTags">
    <vt:lpwstr/>
  </property>
</Properties>
</file>